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5079AA"/>
    <a:srgbClr val="5875F2"/>
    <a:srgbClr val="3A577A"/>
    <a:srgbClr val="354F6F"/>
    <a:srgbClr val="2A3F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93092-650E-41B5-A9DD-12DA8C55B1D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29E89-792D-449D-8153-546C5BD9FE3A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9E89-792D-449D-8153-546C5BD9FE3A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>
              <a:solidFill>
                <a:srgbClr val="5875F2"/>
              </a:solidFill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9E89-792D-449D-8153-546C5BD9FE3A}" type="slidenum">
              <a:rPr lang="tr-TR" smtClean="0"/>
              <a:pPr/>
              <a:t>4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11" name="10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dörtgen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9" name="8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tr-T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Resim eklemek için simgeyi tıklatın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5264C3D-9257-409C-A50E-9CC3757CC8CF}" type="datetimeFigureOut">
              <a:rPr lang="tr-TR" smtClean="0"/>
              <a:pPr/>
              <a:t>04.03.2010</a:t>
            </a:fld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847E27D-6E5F-4850-A1FF-16D4F762244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858180" cy="1714512"/>
          </a:xfrm>
        </p:spPr>
        <p:txBody>
          <a:bodyPr>
            <a:noAutofit/>
          </a:bodyPr>
          <a:lstStyle/>
          <a:p>
            <a:r>
              <a:rPr lang="tr-TR" sz="5400" dirty="0" smtClean="0">
                <a:solidFill>
                  <a:srgbClr val="354F6F"/>
                </a:solidFill>
              </a:rPr>
              <a:t>TANZİMAT EDEBİYATI 2.DÖNEM</a:t>
            </a:r>
            <a:endParaRPr lang="tr-TR" sz="5400" dirty="0">
              <a:solidFill>
                <a:srgbClr val="354F6F"/>
              </a:solidFill>
            </a:endParaRPr>
          </a:p>
        </p:txBody>
      </p:sp>
    </p:spTree>
  </p:cSld>
  <p:clrMapOvr>
    <a:masterClrMapping/>
  </p:clrMapOvr>
  <p:transition advTm="5304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solidFill>
                  <a:srgbClr val="354F6F"/>
                </a:solidFill>
              </a:rPr>
              <a:t>RECAİZADE MAHMUT EKREM (1847-1914)</a:t>
            </a:r>
            <a:endParaRPr lang="tr-TR" sz="3200" dirty="0">
              <a:solidFill>
                <a:srgbClr val="354F6F"/>
              </a:solidFill>
            </a:endParaRPr>
          </a:p>
        </p:txBody>
      </p:sp>
      <p:pic>
        <p:nvPicPr>
          <p:cNvPr id="1026" name="Picture 2" descr="C:\Users\aSTç\Desktop\images[2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858148" y="1571612"/>
            <a:ext cx="952500" cy="2357454"/>
          </a:xfrm>
          <a:prstGeom prst="rect">
            <a:avLst/>
          </a:prstGeom>
          <a:noFill/>
        </p:spPr>
      </p:pic>
      <p:sp>
        <p:nvSpPr>
          <p:cNvPr id="5" name="4 İçerik Yer Tutucusu"/>
          <p:cNvSpPr>
            <a:spLocks noGrp="1"/>
          </p:cNvSpPr>
          <p:nvPr>
            <p:ph sz="half" idx="2"/>
          </p:nvPr>
        </p:nvSpPr>
        <p:spPr>
          <a:xfrm>
            <a:off x="714348" y="1571612"/>
            <a:ext cx="7500990" cy="5072098"/>
          </a:xfrm>
          <a:ln>
            <a:solidFill>
              <a:schemeClr val="tx2">
                <a:lumMod val="5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tr-TR" dirty="0" smtClean="0">
                <a:solidFill>
                  <a:srgbClr val="5875F2"/>
                </a:solidFill>
              </a:rPr>
              <a:t>     </a:t>
            </a:r>
            <a:r>
              <a:rPr lang="tr-TR" dirty="0" smtClean="0">
                <a:solidFill>
                  <a:srgbClr val="002060"/>
                </a:solidFill>
              </a:rPr>
              <a:t>* </a:t>
            </a:r>
            <a:r>
              <a:rPr lang="tr-TR" dirty="0" smtClean="0">
                <a:solidFill>
                  <a:srgbClr val="002060"/>
                </a:solidFill>
              </a:rPr>
              <a:t>  </a:t>
            </a:r>
            <a:r>
              <a:rPr lang="tr-TR" dirty="0" smtClean="0">
                <a:solidFill>
                  <a:srgbClr val="5875F2"/>
                </a:solidFill>
              </a:rPr>
              <a:t> </a:t>
            </a:r>
            <a:r>
              <a:rPr lang="tr-TR" dirty="0" smtClean="0">
                <a:solidFill>
                  <a:srgbClr val="5079AA"/>
                </a:solidFill>
              </a:rPr>
              <a:t>Türk edebiyatının gelişmesinde,yenileşmesinde çok büyük emek harcamıştır.Eser vermenin yanı sıra, gençlere edebiyat öğretmesiyle de ünlenmiştir.</a:t>
            </a:r>
            <a:r>
              <a:rPr lang="tr-TR" dirty="0" err="1" smtClean="0">
                <a:solidFill>
                  <a:srgbClr val="5079AA"/>
                </a:solidFill>
              </a:rPr>
              <a:t>Rezaizade</a:t>
            </a:r>
            <a:r>
              <a:rPr lang="tr-TR" dirty="0" smtClean="0">
                <a:solidFill>
                  <a:srgbClr val="5079AA"/>
                </a:solidFill>
              </a:rPr>
              <a:t> Mahmut,edebiyatımızdaki batılaşma hareketinin etkinleşmesinde önemli rol oynamıştır.ayrıca servet-i </a:t>
            </a:r>
            <a:r>
              <a:rPr lang="tr-TR" dirty="0" err="1" smtClean="0">
                <a:solidFill>
                  <a:srgbClr val="5079AA"/>
                </a:solidFill>
              </a:rPr>
              <a:t>fünun</a:t>
            </a:r>
            <a:r>
              <a:rPr lang="tr-TR" dirty="0" smtClean="0">
                <a:solidFill>
                  <a:srgbClr val="5079AA"/>
                </a:solidFill>
              </a:rPr>
              <a:t> edebiyatının temellerinin atılmasına büyük katkı </a:t>
            </a:r>
            <a:r>
              <a:rPr lang="tr-TR" dirty="0" err="1" smtClean="0">
                <a:solidFill>
                  <a:srgbClr val="5079AA"/>
                </a:solidFill>
              </a:rPr>
              <a:t>sağamıştır</a:t>
            </a:r>
            <a:r>
              <a:rPr lang="tr-TR" dirty="0" smtClean="0">
                <a:solidFill>
                  <a:srgbClr val="5079AA"/>
                </a:solidFill>
              </a:rPr>
              <a:t>.</a:t>
            </a:r>
          </a:p>
          <a:p>
            <a:pPr>
              <a:buClr>
                <a:srgbClr val="002060"/>
              </a:buClr>
              <a:buNone/>
            </a:pPr>
            <a:r>
              <a:rPr lang="tr-TR" dirty="0" smtClean="0">
                <a:solidFill>
                  <a:srgbClr val="5875F2"/>
                </a:solidFill>
              </a:rPr>
              <a:t>   </a:t>
            </a:r>
            <a:r>
              <a:rPr lang="tr-TR" dirty="0" smtClean="0"/>
              <a:t> </a:t>
            </a:r>
            <a:r>
              <a:rPr lang="tr-TR" dirty="0" smtClean="0">
                <a:solidFill>
                  <a:srgbClr val="002060"/>
                </a:solidFill>
              </a:rPr>
              <a:t>*   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rgbClr val="5079AA"/>
                </a:solidFill>
              </a:rPr>
              <a:t>Recaizade</a:t>
            </a:r>
            <a:r>
              <a:rPr lang="tr-TR" dirty="0" smtClean="0">
                <a:solidFill>
                  <a:srgbClr val="5079AA"/>
                </a:solidFill>
              </a:rPr>
              <a:t> </a:t>
            </a:r>
            <a:r>
              <a:rPr lang="tr-TR" dirty="0" err="1" smtClean="0">
                <a:solidFill>
                  <a:srgbClr val="5079AA"/>
                </a:solidFill>
              </a:rPr>
              <a:t>ekrem</a:t>
            </a:r>
            <a:r>
              <a:rPr lang="tr-TR" dirty="0" smtClean="0">
                <a:solidFill>
                  <a:srgbClr val="5079AA"/>
                </a:solidFill>
              </a:rPr>
              <a:t> ‘sanat sanat için‘ ilkesiyle yazmıştır.Kulak için kafiye ilkesini benimsemiştir.Bu yüzden eski edebiyatı savunanlarla tartışmalara girmiştir.Özellikle Muallim Naci ile yaptığı kafiye tartışmasıyla ünlenmiştir.Sanatçı,Fransız şairlerden şiir çevirileri yapmıştır.Şiirin yanında roman,hikaye,tiyatro,eleştiri,hatıra,inceleme,</a:t>
            </a:r>
          </a:p>
          <a:p>
            <a:pPr>
              <a:buClr>
                <a:srgbClr val="002060"/>
              </a:buClr>
              <a:buNone/>
            </a:pPr>
            <a:r>
              <a:rPr lang="tr-TR" dirty="0" smtClean="0">
                <a:solidFill>
                  <a:srgbClr val="5079AA"/>
                </a:solidFill>
              </a:rPr>
              <a:t>   çeviri türünde eserler de vermiştir</a:t>
            </a:r>
            <a:r>
              <a:rPr lang="tr-TR" dirty="0" smtClean="0">
                <a:solidFill>
                  <a:srgbClr val="5079AA"/>
                </a:solidFill>
              </a:rPr>
              <a:t>.</a:t>
            </a:r>
          </a:p>
          <a:p>
            <a:pPr>
              <a:buClr>
                <a:srgbClr val="002060"/>
              </a:buClr>
              <a:buNone/>
            </a:pPr>
            <a:r>
              <a:rPr lang="tr-TR" dirty="0" smtClean="0">
                <a:solidFill>
                  <a:srgbClr val="5875F2"/>
                </a:solidFill>
              </a:rPr>
              <a:t>        ESERLERİ</a:t>
            </a:r>
            <a:r>
              <a:rPr lang="tr-TR" dirty="0" smtClean="0">
                <a:solidFill>
                  <a:srgbClr val="5079AA"/>
                </a:solidFill>
              </a:rPr>
              <a:t> </a:t>
            </a:r>
            <a:r>
              <a:rPr lang="tr-TR" dirty="0" smtClean="0">
                <a:solidFill>
                  <a:srgbClr val="5079AA"/>
                </a:solidFill>
              </a:rPr>
              <a:t>;</a:t>
            </a:r>
          </a:p>
          <a:p>
            <a:pPr>
              <a:buClr>
                <a:srgbClr val="002060"/>
              </a:buClr>
              <a:buNone/>
            </a:pPr>
            <a:r>
              <a:rPr lang="tr-TR" dirty="0" smtClean="0">
                <a:solidFill>
                  <a:srgbClr val="5079AA"/>
                </a:solidFill>
              </a:rPr>
              <a:t>    Araba Sevdası(roman),Muhsin Bey,</a:t>
            </a:r>
            <a:r>
              <a:rPr lang="tr-TR" dirty="0" err="1" smtClean="0">
                <a:solidFill>
                  <a:srgbClr val="5079AA"/>
                </a:solidFill>
              </a:rPr>
              <a:t>Şemsa</a:t>
            </a:r>
            <a:r>
              <a:rPr lang="tr-TR" dirty="0" smtClean="0">
                <a:solidFill>
                  <a:srgbClr val="5079AA"/>
                </a:solidFill>
              </a:rPr>
              <a:t>(öykü),Afife </a:t>
            </a:r>
            <a:r>
              <a:rPr lang="tr-TR" dirty="0" err="1" smtClean="0">
                <a:solidFill>
                  <a:srgbClr val="5079AA"/>
                </a:solidFill>
              </a:rPr>
              <a:t>Anjelik</a:t>
            </a:r>
            <a:r>
              <a:rPr lang="tr-TR" dirty="0" smtClean="0">
                <a:solidFill>
                  <a:srgbClr val="5079AA"/>
                </a:solidFill>
              </a:rPr>
              <a:t>,Çok Bilen Çok Yanılır,Vuslat, </a:t>
            </a:r>
            <a:r>
              <a:rPr lang="tr-TR" dirty="0" err="1" smtClean="0">
                <a:solidFill>
                  <a:srgbClr val="5079AA"/>
                </a:solidFill>
              </a:rPr>
              <a:t>Atala</a:t>
            </a:r>
            <a:r>
              <a:rPr lang="tr-TR" dirty="0" smtClean="0">
                <a:solidFill>
                  <a:srgbClr val="5079AA"/>
                </a:solidFill>
              </a:rPr>
              <a:t>(tiyatro),Nağme-i Seher,Yadigar-i </a:t>
            </a:r>
            <a:r>
              <a:rPr lang="tr-TR" dirty="0" err="1" smtClean="0">
                <a:solidFill>
                  <a:srgbClr val="5079AA"/>
                </a:solidFill>
              </a:rPr>
              <a:t>Şebab</a:t>
            </a:r>
            <a:r>
              <a:rPr lang="tr-TR" dirty="0" smtClean="0">
                <a:solidFill>
                  <a:srgbClr val="5079AA"/>
                </a:solidFill>
              </a:rPr>
              <a:t>,Pejmürde,Zemzeme(şiir),Takdir-i Elhan(eleştiri),Talim-i Edebiyat (edebiyat </a:t>
            </a:r>
            <a:r>
              <a:rPr lang="tr-TR" dirty="0" smtClean="0">
                <a:solidFill>
                  <a:srgbClr val="5079AA"/>
                </a:solidFill>
              </a:rPr>
              <a:t>bilgileri)</a:t>
            </a:r>
            <a:endParaRPr lang="tr-TR" dirty="0" smtClean="0">
              <a:solidFill>
                <a:srgbClr val="5875F2"/>
              </a:solidFill>
            </a:endParaRPr>
          </a:p>
          <a:p>
            <a:pPr>
              <a:buNone/>
            </a:pPr>
            <a:endParaRPr lang="tr-TR" dirty="0" smtClean="0">
              <a:solidFill>
                <a:srgbClr val="5875F2"/>
              </a:solidFill>
            </a:endParaRPr>
          </a:p>
          <a:p>
            <a:pPr>
              <a:buNone/>
            </a:pPr>
            <a:endParaRPr lang="tr-TR" dirty="0" smtClean="0">
              <a:solidFill>
                <a:srgbClr val="5875F2"/>
              </a:solidFill>
            </a:endParaRPr>
          </a:p>
          <a:p>
            <a:pPr>
              <a:buNone/>
            </a:pPr>
            <a:endParaRPr lang="tr-TR" dirty="0" smtClean="0">
              <a:solidFill>
                <a:srgbClr val="5875F2"/>
              </a:solidFill>
            </a:endParaRPr>
          </a:p>
          <a:p>
            <a:pPr>
              <a:buNone/>
            </a:pPr>
            <a:endParaRPr lang="tr-TR" dirty="0" smtClean="0">
              <a:solidFill>
                <a:srgbClr val="5875F2"/>
              </a:solidFill>
            </a:endParaRPr>
          </a:p>
        </p:txBody>
      </p:sp>
    </p:spTree>
  </p:cSld>
  <p:clrMapOvr>
    <a:masterClrMapping/>
  </p:clrMapOvr>
  <p:transition advTm="10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solidFill>
                  <a:srgbClr val="354F6F"/>
                </a:solidFill>
              </a:rPr>
              <a:t>ABDULHAK HAMİT TARHAN (1852-1937)</a:t>
            </a:r>
            <a:endParaRPr lang="tr-TR" sz="3200" dirty="0">
              <a:solidFill>
                <a:srgbClr val="354F6F"/>
              </a:solidFill>
            </a:endParaRPr>
          </a:p>
        </p:txBody>
      </p:sp>
      <p:pic>
        <p:nvPicPr>
          <p:cNvPr id="2050" name="Picture 2" descr="C:\Users\aSTç\Desktop\images[4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15338" y="1643050"/>
            <a:ext cx="785812" cy="2143140"/>
          </a:xfrm>
          <a:prstGeom prst="rect">
            <a:avLst/>
          </a:prstGeom>
          <a:noFill/>
        </p:spPr>
      </p:pic>
      <p:sp>
        <p:nvSpPr>
          <p:cNvPr id="5" name="4 İçerik Yer Tutucusu"/>
          <p:cNvSpPr>
            <a:spLocks noGrp="1"/>
          </p:cNvSpPr>
          <p:nvPr>
            <p:ph sz="half" idx="2"/>
          </p:nvPr>
        </p:nvSpPr>
        <p:spPr>
          <a:xfrm>
            <a:off x="500034" y="1571612"/>
            <a:ext cx="7929618" cy="5072098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/>
              <a:t>   </a:t>
            </a:r>
            <a:r>
              <a:rPr lang="tr-TR" dirty="0" smtClean="0">
                <a:solidFill>
                  <a:srgbClr val="002060"/>
                </a:solidFill>
              </a:rPr>
              <a:t>* </a:t>
            </a:r>
            <a:r>
              <a:rPr lang="tr-TR" dirty="0" smtClean="0">
                <a:solidFill>
                  <a:srgbClr val="5079AA"/>
                </a:solidFill>
              </a:rPr>
              <a:t>Türk edebiyatının önemli şair ve yazarlarındandır.Çağdaş Türk edebiyatının </a:t>
            </a:r>
            <a:r>
              <a:rPr lang="tr-TR" dirty="0" err="1" smtClean="0">
                <a:solidFill>
                  <a:srgbClr val="5079AA"/>
                </a:solidFill>
              </a:rPr>
              <a:t>kuruculasrındandır</a:t>
            </a:r>
            <a:r>
              <a:rPr lang="tr-TR" dirty="0" smtClean="0">
                <a:solidFill>
                  <a:srgbClr val="5079AA"/>
                </a:solidFill>
              </a:rPr>
              <a:t>.Kendinden önceki Tanzimatçıların ortaya koydukları yenilikçi düşünceleri daha ileri götürmüştür.</a:t>
            </a:r>
          </a:p>
          <a:p>
            <a:r>
              <a:rPr lang="tr-TR" dirty="0" smtClean="0">
                <a:solidFill>
                  <a:srgbClr val="5079AA"/>
                </a:solidFill>
              </a:rPr>
              <a:t>  </a:t>
            </a:r>
            <a:r>
              <a:rPr lang="tr-TR" dirty="0" smtClean="0">
                <a:solidFill>
                  <a:srgbClr val="002060"/>
                </a:solidFill>
              </a:rPr>
              <a:t>*</a:t>
            </a:r>
            <a:r>
              <a:rPr lang="tr-TR" dirty="0" smtClean="0">
                <a:solidFill>
                  <a:srgbClr val="5079AA"/>
                </a:solidFill>
              </a:rPr>
              <a:t>  Tanzimat şiirine biçim ve içerik yönünden yenilikler getirmiştir.’Şair-i Azam’ olarak bilinir.Batı şiirinde gördüğü her yeniliği Türk şiirine getirmiş,böylece Divan şiiri geleneğine son vermiştir.Divan şiirinin nazım biçimlerini kullanmıştır.Şiirde vezin,kafiye ve dile önem vermiştir.</a:t>
            </a:r>
          </a:p>
          <a:p>
            <a:r>
              <a:rPr lang="tr-TR" dirty="0" smtClean="0">
                <a:solidFill>
                  <a:srgbClr val="5079AA"/>
                </a:solidFill>
              </a:rPr>
              <a:t> </a:t>
            </a:r>
            <a:r>
              <a:rPr lang="tr-TR" dirty="0" smtClean="0">
                <a:solidFill>
                  <a:srgbClr val="002060"/>
                </a:solidFill>
              </a:rPr>
              <a:t>*</a:t>
            </a:r>
            <a:r>
              <a:rPr lang="tr-TR" dirty="0" smtClean="0">
                <a:solidFill>
                  <a:srgbClr val="5079AA"/>
                </a:solidFill>
              </a:rPr>
              <a:t>     Romantizmin etkisiyle yazdığı şiirlerinde coşkun bir lirizm vardır.Şiirlerinde tabiat,hayat,ölüm,insanlık gibi konular ele almıştır.Söyleyişte tezat,onun en önemli özelliğidir.</a:t>
            </a:r>
          </a:p>
          <a:p>
            <a:r>
              <a:rPr lang="tr-TR" dirty="0" smtClean="0">
                <a:solidFill>
                  <a:srgbClr val="5079AA"/>
                </a:solidFill>
              </a:rPr>
              <a:t> </a:t>
            </a:r>
            <a:r>
              <a:rPr lang="tr-TR" dirty="0" smtClean="0">
                <a:solidFill>
                  <a:srgbClr val="002060"/>
                </a:solidFill>
              </a:rPr>
              <a:t>*</a:t>
            </a:r>
            <a:r>
              <a:rPr lang="tr-TR" dirty="0" smtClean="0">
                <a:solidFill>
                  <a:srgbClr val="5079AA"/>
                </a:solidFill>
              </a:rPr>
              <a:t>     </a:t>
            </a:r>
            <a:r>
              <a:rPr lang="tr-TR" dirty="0" err="1" smtClean="0">
                <a:solidFill>
                  <a:srgbClr val="5079AA"/>
                </a:solidFill>
              </a:rPr>
              <a:t>Tiyatoda</a:t>
            </a:r>
            <a:r>
              <a:rPr lang="tr-TR" dirty="0" smtClean="0">
                <a:solidFill>
                  <a:srgbClr val="5079AA"/>
                </a:solidFill>
              </a:rPr>
              <a:t> genellikle tarihi konuları ele almıştır.Tiyatrolarını oynamak için değil okunmak için yazdığı içi,n sahne tekniğine önem vermez.</a:t>
            </a:r>
          </a:p>
          <a:p>
            <a:r>
              <a:rPr lang="tr-TR" dirty="0" smtClean="0">
                <a:solidFill>
                  <a:srgbClr val="5875F2"/>
                </a:solidFill>
              </a:rPr>
              <a:t>ESERLERİ</a:t>
            </a:r>
            <a:r>
              <a:rPr lang="tr-TR" dirty="0" smtClean="0">
                <a:solidFill>
                  <a:srgbClr val="5079AA"/>
                </a:solidFill>
              </a:rPr>
              <a:t>; </a:t>
            </a:r>
          </a:p>
          <a:p>
            <a:r>
              <a:rPr lang="tr-TR" dirty="0" smtClean="0">
                <a:solidFill>
                  <a:srgbClr val="002060"/>
                </a:solidFill>
              </a:rPr>
              <a:t>*</a:t>
            </a:r>
            <a:r>
              <a:rPr lang="tr-TR" dirty="0" smtClean="0">
                <a:solidFill>
                  <a:srgbClr val="5079AA"/>
                </a:solidFill>
              </a:rPr>
              <a:t>      Makber,Sahra,Belde,Baladan Bir Ses,Ölü,</a:t>
            </a:r>
            <a:r>
              <a:rPr lang="tr-TR" dirty="0" err="1" smtClean="0">
                <a:solidFill>
                  <a:srgbClr val="5079AA"/>
                </a:solidFill>
              </a:rPr>
              <a:t>Hacle</a:t>
            </a:r>
            <a:r>
              <a:rPr lang="tr-TR" dirty="0" smtClean="0">
                <a:solidFill>
                  <a:srgbClr val="5079AA"/>
                </a:solidFill>
              </a:rPr>
              <a:t>,Divaneliklerim,Validem,Tayfalar Geçidi(şiir),Macera-</a:t>
            </a:r>
            <a:r>
              <a:rPr lang="tr-TR" dirty="0" err="1" smtClean="0">
                <a:solidFill>
                  <a:srgbClr val="5079AA"/>
                </a:solidFill>
              </a:rPr>
              <a:t>yı</a:t>
            </a:r>
            <a:r>
              <a:rPr lang="tr-TR" dirty="0" smtClean="0">
                <a:solidFill>
                  <a:srgbClr val="5079AA"/>
                </a:solidFill>
              </a:rPr>
              <a:t> Aşk,İçli Kız,</a:t>
            </a:r>
            <a:r>
              <a:rPr lang="tr-TR" dirty="0" err="1" smtClean="0">
                <a:solidFill>
                  <a:srgbClr val="5079AA"/>
                </a:solidFill>
              </a:rPr>
              <a:t>Duhter</a:t>
            </a:r>
            <a:r>
              <a:rPr lang="tr-TR" dirty="0" smtClean="0">
                <a:solidFill>
                  <a:srgbClr val="5079AA"/>
                </a:solidFill>
              </a:rPr>
              <a:t>-u Hindu,Tarık,</a:t>
            </a:r>
            <a:r>
              <a:rPr lang="tr-TR" dirty="0" err="1" smtClean="0">
                <a:solidFill>
                  <a:srgbClr val="5079AA"/>
                </a:solidFill>
              </a:rPr>
              <a:t>Nesteren</a:t>
            </a:r>
            <a:r>
              <a:rPr lang="tr-TR" dirty="0" smtClean="0">
                <a:solidFill>
                  <a:srgbClr val="5079AA"/>
                </a:solidFill>
              </a:rPr>
              <a:t>,</a:t>
            </a:r>
            <a:r>
              <a:rPr lang="tr-TR" dirty="0" err="1" smtClean="0">
                <a:solidFill>
                  <a:srgbClr val="5079AA"/>
                </a:solidFill>
              </a:rPr>
              <a:t>Eşber</a:t>
            </a:r>
            <a:r>
              <a:rPr lang="tr-TR" dirty="0" smtClean="0">
                <a:solidFill>
                  <a:srgbClr val="5079AA"/>
                </a:solidFill>
              </a:rPr>
              <a:t>,</a:t>
            </a:r>
            <a:r>
              <a:rPr lang="tr-TR" dirty="0" err="1" smtClean="0">
                <a:solidFill>
                  <a:srgbClr val="5079AA"/>
                </a:solidFill>
              </a:rPr>
              <a:t>Finten</a:t>
            </a:r>
            <a:r>
              <a:rPr lang="tr-TR" dirty="0" smtClean="0">
                <a:solidFill>
                  <a:srgbClr val="5079AA"/>
                </a:solidFill>
              </a:rPr>
              <a:t>,</a:t>
            </a:r>
            <a:r>
              <a:rPr lang="tr-TR" dirty="0" err="1" smtClean="0">
                <a:solidFill>
                  <a:srgbClr val="5079AA"/>
                </a:solidFill>
              </a:rPr>
              <a:t>Sardanapal</a:t>
            </a:r>
            <a:r>
              <a:rPr lang="tr-TR" dirty="0" smtClean="0">
                <a:solidFill>
                  <a:srgbClr val="5079AA"/>
                </a:solidFill>
              </a:rPr>
              <a:t>(tiyatro)</a:t>
            </a:r>
          </a:p>
        </p:txBody>
      </p:sp>
    </p:spTree>
  </p:cSld>
  <p:clrMapOvr>
    <a:masterClrMapping/>
  </p:clrMapOvr>
  <p:transition advTm="10047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58204" cy="818010"/>
          </a:xfrm>
        </p:spPr>
        <p:txBody>
          <a:bodyPr>
            <a:normAutofit/>
          </a:bodyPr>
          <a:lstStyle/>
          <a:p>
            <a:r>
              <a:rPr lang="tr-TR" sz="3200" dirty="0" smtClean="0">
                <a:solidFill>
                  <a:srgbClr val="3A577A"/>
                </a:solidFill>
              </a:rPr>
              <a:t>SAMİ PAŞAZADE SEZAİ (1860-1936)</a:t>
            </a:r>
            <a:endParaRPr lang="tr-TR" sz="3200" dirty="0">
              <a:solidFill>
                <a:srgbClr val="3A577A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7929618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2000" dirty="0" smtClean="0">
                <a:solidFill>
                  <a:srgbClr val="5079AA"/>
                </a:solidFill>
              </a:rPr>
              <a:t>     </a:t>
            </a:r>
            <a:r>
              <a:rPr lang="tr-TR" sz="2000" dirty="0" smtClean="0">
                <a:solidFill>
                  <a:srgbClr val="5079AA"/>
                </a:solidFill>
              </a:rPr>
              <a:t>     </a:t>
            </a:r>
            <a:r>
              <a:rPr lang="tr-TR" sz="2000" dirty="0" smtClean="0">
                <a:solidFill>
                  <a:srgbClr val="002060"/>
                </a:solidFill>
              </a:rPr>
              <a:t>*</a:t>
            </a:r>
            <a:r>
              <a:rPr lang="tr-TR" sz="2000" dirty="0" smtClean="0">
                <a:solidFill>
                  <a:srgbClr val="5079AA"/>
                </a:solidFill>
              </a:rPr>
              <a:t>  Tanzimat </a:t>
            </a:r>
            <a:r>
              <a:rPr lang="tr-TR" sz="2000" dirty="0" smtClean="0">
                <a:solidFill>
                  <a:srgbClr val="5079AA"/>
                </a:solidFill>
              </a:rPr>
              <a:t>edebiyatının öykü ve roman yazarlarındandır. </a:t>
            </a:r>
            <a:r>
              <a:rPr lang="tr-TR" sz="2000" dirty="0" err="1" smtClean="0">
                <a:solidFill>
                  <a:srgbClr val="5079AA"/>
                </a:solidFill>
              </a:rPr>
              <a:t>Sohbt</a:t>
            </a:r>
            <a:r>
              <a:rPr lang="tr-TR" sz="2000" dirty="0" smtClean="0">
                <a:solidFill>
                  <a:srgbClr val="5079AA"/>
                </a:solidFill>
              </a:rPr>
              <a:t>,gezi,makale türünde eserler vermiştir.Türk edebiyatına ilk küçük öyküyü o getirmiştir.Öykü ve romanlarında,halkın içinden  kişileri,kendi konuşmaları ve çevreleriyle eserlerinde yansıtmıştır.Esir ticaretini konu lan romanı ’Sergüzeşt’ önemli bir </a:t>
            </a:r>
            <a:r>
              <a:rPr lang="tr-TR" sz="2000" dirty="0" smtClean="0">
                <a:solidFill>
                  <a:srgbClr val="5079AA"/>
                </a:solidFill>
              </a:rPr>
              <a:t>eserdir.Öykülerinde önemsiz,şaşırtıcı konuları,gerçek ya da gerçeğe yakın olayları,ruh </a:t>
            </a:r>
            <a:r>
              <a:rPr lang="tr-TR" sz="2000" dirty="0" err="1" smtClean="0">
                <a:solidFill>
                  <a:srgbClr val="5079AA"/>
                </a:solidFill>
              </a:rPr>
              <a:t>çocümlemeleriyle</a:t>
            </a:r>
            <a:r>
              <a:rPr lang="tr-TR" sz="2000" dirty="0" smtClean="0">
                <a:solidFill>
                  <a:srgbClr val="5079AA"/>
                </a:solidFill>
              </a:rPr>
              <a:t>,doğal ve günlük konuşma diliyle başarılı bir biçimde işler.Şiirlerinde romantizmin,roman ve hikayelerinde realizmin etkisi görülür.</a:t>
            </a:r>
          </a:p>
          <a:p>
            <a:pPr>
              <a:buNone/>
            </a:pPr>
            <a:r>
              <a:rPr lang="tr-TR" sz="2000" dirty="0" smtClean="0">
                <a:solidFill>
                  <a:srgbClr val="5079AA"/>
                </a:solidFill>
              </a:rPr>
              <a:t> </a:t>
            </a:r>
            <a:r>
              <a:rPr lang="tr-TR" sz="2000" dirty="0" smtClean="0">
                <a:solidFill>
                  <a:srgbClr val="5079AA"/>
                </a:solidFill>
              </a:rPr>
              <a:t>       </a:t>
            </a:r>
            <a:r>
              <a:rPr lang="tr-TR" sz="2000" dirty="0" smtClean="0">
                <a:solidFill>
                  <a:srgbClr val="002060"/>
                </a:solidFill>
              </a:rPr>
              <a:t>* </a:t>
            </a:r>
            <a:r>
              <a:rPr lang="tr-TR" sz="2000" dirty="0" smtClean="0">
                <a:solidFill>
                  <a:srgbClr val="5079AA"/>
                </a:solidFill>
              </a:rPr>
              <a:t> </a:t>
            </a:r>
            <a:r>
              <a:rPr lang="tr-TR" sz="2000" dirty="0" smtClean="0">
                <a:solidFill>
                  <a:srgbClr val="5875F2"/>
                </a:solidFill>
              </a:rPr>
              <a:t>ESERLERİ;</a:t>
            </a:r>
          </a:p>
          <a:p>
            <a:pPr>
              <a:buNone/>
            </a:pPr>
            <a:r>
              <a:rPr lang="tr-TR" sz="2000" dirty="0" smtClean="0">
                <a:solidFill>
                  <a:srgbClr val="5875F2"/>
                </a:solidFill>
              </a:rPr>
              <a:t> </a:t>
            </a:r>
            <a:r>
              <a:rPr lang="tr-TR" sz="2000" dirty="0" smtClean="0">
                <a:solidFill>
                  <a:srgbClr val="5875F2"/>
                </a:solidFill>
              </a:rPr>
              <a:t>    </a:t>
            </a:r>
            <a:r>
              <a:rPr lang="tr-TR" sz="2000" dirty="0" smtClean="0">
                <a:solidFill>
                  <a:srgbClr val="5079AA"/>
                </a:solidFill>
              </a:rPr>
              <a:t>Sergüzeşt(roman),Küçük Şeyler(öykü),</a:t>
            </a:r>
            <a:r>
              <a:rPr lang="tr-TR" sz="2000" dirty="0" err="1" smtClean="0">
                <a:solidFill>
                  <a:srgbClr val="5079AA"/>
                </a:solidFill>
              </a:rPr>
              <a:t>Şîr</a:t>
            </a:r>
            <a:r>
              <a:rPr lang="tr-TR" sz="2000" dirty="0" smtClean="0">
                <a:solidFill>
                  <a:srgbClr val="5079AA"/>
                </a:solidFill>
              </a:rPr>
              <a:t>(piyes),</a:t>
            </a:r>
            <a:r>
              <a:rPr lang="tr-TR" sz="2000" dirty="0" err="1" smtClean="0">
                <a:solidFill>
                  <a:srgbClr val="5079AA"/>
                </a:solidFill>
              </a:rPr>
              <a:t>İclal</a:t>
            </a:r>
            <a:r>
              <a:rPr lang="tr-TR" sz="2000" dirty="0" smtClean="0">
                <a:solidFill>
                  <a:srgbClr val="5079AA"/>
                </a:solidFill>
              </a:rPr>
              <a:t>(anı)</a:t>
            </a:r>
            <a:endParaRPr lang="tr-TR" sz="2000" dirty="0">
              <a:solidFill>
                <a:srgbClr val="5079AA"/>
              </a:solidFill>
            </a:endParaRPr>
          </a:p>
        </p:txBody>
      </p:sp>
      <p:pic>
        <p:nvPicPr>
          <p:cNvPr id="1026" name="Picture 2" descr="C:\Users\aSTç\Desktop\images[5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1571612"/>
            <a:ext cx="733425" cy="1571636"/>
          </a:xfrm>
          <a:prstGeom prst="rect">
            <a:avLst/>
          </a:prstGeom>
          <a:noFill/>
        </p:spPr>
      </p:pic>
    </p:spTree>
  </p:cSld>
  <p:clrMapOvr>
    <a:masterClrMapping/>
  </p:clrMapOvr>
  <p:transition advTm="10109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71472" y="253536"/>
            <a:ext cx="8115328" cy="818010"/>
          </a:xfrm>
        </p:spPr>
        <p:txBody>
          <a:bodyPr>
            <a:normAutofit/>
          </a:bodyPr>
          <a:lstStyle/>
          <a:p>
            <a:r>
              <a:rPr lang="tr-TR" sz="3200" dirty="0" smtClean="0">
                <a:solidFill>
                  <a:srgbClr val="3A577A"/>
                </a:solidFill>
              </a:rPr>
              <a:t>MUALLİM NACİ (1850-1893)</a:t>
            </a:r>
            <a:endParaRPr lang="tr-TR" sz="3200" dirty="0">
              <a:solidFill>
                <a:srgbClr val="3A577A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285720" y="1643050"/>
            <a:ext cx="7500990" cy="4929222"/>
          </a:xfrm>
        </p:spPr>
        <p:txBody>
          <a:bodyPr>
            <a:normAutofit fontScale="92500" lnSpcReduction="20000"/>
          </a:bodyPr>
          <a:lstStyle/>
          <a:p>
            <a:r>
              <a:rPr lang="tr-TR" sz="2000" dirty="0" smtClean="0"/>
              <a:t>   </a:t>
            </a:r>
            <a:r>
              <a:rPr lang="tr-TR" sz="2000" dirty="0" smtClean="0">
                <a:solidFill>
                  <a:srgbClr val="002060"/>
                </a:solidFill>
              </a:rPr>
              <a:t>* </a:t>
            </a:r>
            <a:r>
              <a:rPr lang="tr-TR" sz="2000" dirty="0" smtClean="0"/>
              <a:t> </a:t>
            </a:r>
            <a:r>
              <a:rPr lang="tr-TR" sz="2000" dirty="0" smtClean="0">
                <a:solidFill>
                  <a:srgbClr val="5079AA"/>
                </a:solidFill>
              </a:rPr>
              <a:t>Muallim Naci,edebiyatımızdaki aşırı değişme dönemi içerisinde,düşünceleri iyi anlaşılmamış, yeni sanata düşman,eski edebiyata sıkı sıkıya bağlı olduğu görülmüştür.Ne var ki o,eski edebiyata körü körüne bağlı değildir.Şiiri eskiye bağlı kalarak </a:t>
            </a:r>
            <a:r>
              <a:rPr lang="tr-TR" sz="2000" dirty="0" err="1" smtClean="0">
                <a:solidFill>
                  <a:srgbClr val="5079AA"/>
                </a:solidFill>
              </a:rPr>
              <a:t>yeniliştirme</a:t>
            </a:r>
            <a:r>
              <a:rPr lang="tr-TR" sz="2000" dirty="0" smtClean="0">
                <a:solidFill>
                  <a:srgbClr val="5079AA"/>
                </a:solidFill>
              </a:rPr>
              <a:t> düşüncesini taşır.döneminde çıkan eski edebiyat-yeni edebiyat tartışmasında eski edebiyatı benimseyenlerin öncüsü olmuştur.Bu bağlamda, ‘göz için kafiye’ ilkesini benimser ve bu konuda </a:t>
            </a:r>
            <a:r>
              <a:rPr lang="tr-TR" sz="2000" dirty="0" err="1" smtClean="0">
                <a:solidFill>
                  <a:srgbClr val="5079AA"/>
                </a:solidFill>
              </a:rPr>
              <a:t>Recaizade</a:t>
            </a:r>
            <a:r>
              <a:rPr lang="tr-TR" sz="2000" dirty="0" smtClean="0">
                <a:solidFill>
                  <a:srgbClr val="5079AA"/>
                </a:solidFill>
              </a:rPr>
              <a:t> Mahmut Ekrem’le tartışmalara girmiştir.</a:t>
            </a:r>
            <a:r>
              <a:rPr lang="tr-TR" sz="2000" dirty="0" err="1" smtClean="0">
                <a:solidFill>
                  <a:srgbClr val="5079AA"/>
                </a:solidFill>
              </a:rPr>
              <a:t>Recaizade</a:t>
            </a:r>
            <a:r>
              <a:rPr lang="tr-TR" sz="2000" dirty="0" smtClean="0">
                <a:solidFill>
                  <a:srgbClr val="5079AA"/>
                </a:solidFill>
              </a:rPr>
              <a:t> Mahmut’un ‘</a:t>
            </a:r>
            <a:r>
              <a:rPr lang="tr-TR" sz="2000" dirty="0" err="1" smtClean="0">
                <a:solidFill>
                  <a:srgbClr val="5079AA"/>
                </a:solidFill>
              </a:rPr>
              <a:t>Zemzeme’sine</a:t>
            </a:r>
            <a:r>
              <a:rPr lang="tr-TR" sz="2000" dirty="0" smtClean="0">
                <a:solidFill>
                  <a:srgbClr val="5079AA"/>
                </a:solidFill>
              </a:rPr>
              <a:t> karşılık ‘</a:t>
            </a:r>
            <a:r>
              <a:rPr lang="tr-TR" sz="2000" dirty="0" err="1" smtClean="0">
                <a:solidFill>
                  <a:srgbClr val="5079AA"/>
                </a:solidFill>
              </a:rPr>
              <a:t>Demdeme’yi</a:t>
            </a:r>
            <a:r>
              <a:rPr lang="tr-TR" sz="2000" dirty="0" smtClean="0">
                <a:solidFill>
                  <a:srgbClr val="5079AA"/>
                </a:solidFill>
              </a:rPr>
              <a:t> yazmıştır.</a:t>
            </a:r>
          </a:p>
          <a:p>
            <a:r>
              <a:rPr lang="tr-TR" sz="2000" dirty="0" smtClean="0">
                <a:solidFill>
                  <a:srgbClr val="5079AA"/>
                </a:solidFill>
              </a:rPr>
              <a:t> </a:t>
            </a:r>
            <a:r>
              <a:rPr lang="tr-TR" sz="2000" dirty="0" smtClean="0">
                <a:solidFill>
                  <a:srgbClr val="5079AA"/>
                </a:solidFill>
              </a:rPr>
              <a:t>   </a:t>
            </a:r>
            <a:r>
              <a:rPr lang="tr-TR" sz="2000" dirty="0" smtClean="0">
                <a:solidFill>
                  <a:srgbClr val="002060"/>
                </a:solidFill>
              </a:rPr>
              <a:t>*</a:t>
            </a:r>
            <a:r>
              <a:rPr lang="tr-TR" sz="2000" dirty="0" smtClean="0">
                <a:solidFill>
                  <a:srgbClr val="5079AA"/>
                </a:solidFill>
              </a:rPr>
              <a:t>  Şiirlerinde doğa betimlemelerine yer vermiştir.Aruzu Türkçeye başarıyla uygulamıştır.Eski şiirin savunucusu olarak ünlense de Batılı şiir tarzında da başarılı şiirler yazmıştır.</a:t>
            </a:r>
            <a:endParaRPr lang="tr-TR" sz="2000" dirty="0" smtClean="0">
              <a:solidFill>
                <a:srgbClr val="5079AA"/>
              </a:solidFill>
            </a:endParaRPr>
          </a:p>
          <a:p>
            <a:r>
              <a:rPr lang="tr-TR" sz="2000" dirty="0" smtClean="0">
                <a:solidFill>
                  <a:srgbClr val="5079AA"/>
                </a:solidFill>
              </a:rPr>
              <a:t> </a:t>
            </a:r>
            <a:r>
              <a:rPr lang="tr-TR" sz="2000" dirty="0" smtClean="0">
                <a:solidFill>
                  <a:srgbClr val="5079AA"/>
                </a:solidFill>
              </a:rPr>
              <a:t>   </a:t>
            </a:r>
            <a:r>
              <a:rPr lang="tr-TR" sz="2000" dirty="0" smtClean="0">
                <a:solidFill>
                  <a:srgbClr val="002060"/>
                </a:solidFill>
              </a:rPr>
              <a:t>*</a:t>
            </a:r>
            <a:r>
              <a:rPr lang="tr-TR" sz="2000" dirty="0" smtClean="0">
                <a:solidFill>
                  <a:srgbClr val="5079AA"/>
                </a:solidFill>
              </a:rPr>
              <a:t>  Nesirlerinde sade bir dil kullanılmıştır.Eleştiri,anı,tiyatro,tarih,sözlük,</a:t>
            </a:r>
            <a:r>
              <a:rPr lang="tr-TR" sz="2000" dirty="0" err="1" smtClean="0">
                <a:solidFill>
                  <a:srgbClr val="5079AA"/>
                </a:solidFill>
              </a:rPr>
              <a:t>edeb</a:t>
            </a:r>
            <a:r>
              <a:rPr lang="tr-TR" sz="2000" dirty="0" smtClean="0">
                <a:solidFill>
                  <a:srgbClr val="5079AA"/>
                </a:solidFill>
              </a:rPr>
              <a:t>,yat bilgileri alanında eserler vermiştir.Arapça,Farsça ve </a:t>
            </a:r>
            <a:r>
              <a:rPr lang="tr-TR" sz="2000" dirty="0" err="1" smtClean="0">
                <a:solidFill>
                  <a:srgbClr val="5079AA"/>
                </a:solidFill>
              </a:rPr>
              <a:t>fransızcadan</a:t>
            </a:r>
            <a:r>
              <a:rPr lang="tr-TR" sz="2000" dirty="0" smtClean="0">
                <a:solidFill>
                  <a:srgbClr val="5079AA"/>
                </a:solidFill>
              </a:rPr>
              <a:t> çeviriler yapmıştır.</a:t>
            </a:r>
          </a:p>
          <a:p>
            <a:r>
              <a:rPr lang="tr-TR" sz="2000" dirty="0" smtClean="0">
                <a:solidFill>
                  <a:srgbClr val="5079AA"/>
                </a:solidFill>
              </a:rPr>
              <a:t> </a:t>
            </a:r>
            <a:r>
              <a:rPr lang="tr-TR" sz="2000" dirty="0" smtClean="0">
                <a:solidFill>
                  <a:srgbClr val="5079AA"/>
                </a:solidFill>
              </a:rPr>
              <a:t>    </a:t>
            </a:r>
            <a:r>
              <a:rPr lang="tr-TR" sz="2000" dirty="0" err="1" smtClean="0">
                <a:solidFill>
                  <a:srgbClr val="5875F2"/>
                </a:solidFill>
              </a:rPr>
              <a:t>ESERLERİi</a:t>
            </a:r>
            <a:r>
              <a:rPr lang="tr-TR" sz="2000" dirty="0" smtClean="0">
                <a:solidFill>
                  <a:srgbClr val="5875F2"/>
                </a:solidFill>
              </a:rPr>
              <a:t>;</a:t>
            </a:r>
          </a:p>
          <a:p>
            <a:r>
              <a:rPr lang="tr-TR" sz="2000" dirty="0" smtClean="0">
                <a:solidFill>
                  <a:srgbClr val="5875F2"/>
                </a:solidFill>
              </a:rPr>
              <a:t>    </a:t>
            </a:r>
            <a:r>
              <a:rPr lang="tr-TR" sz="2000" dirty="0" err="1" smtClean="0">
                <a:solidFill>
                  <a:srgbClr val="5079AA"/>
                </a:solidFill>
              </a:rPr>
              <a:t>Ateşpare</a:t>
            </a:r>
            <a:r>
              <a:rPr lang="tr-TR" sz="2000" dirty="0" smtClean="0">
                <a:solidFill>
                  <a:srgbClr val="5079AA"/>
                </a:solidFill>
              </a:rPr>
              <a:t>,Şerare,</a:t>
            </a:r>
            <a:r>
              <a:rPr lang="tr-TR" sz="2000" dirty="0" err="1" smtClean="0">
                <a:solidFill>
                  <a:srgbClr val="5079AA"/>
                </a:solidFill>
              </a:rPr>
              <a:t>Firüzan</a:t>
            </a:r>
            <a:r>
              <a:rPr lang="tr-TR" sz="2000" dirty="0" smtClean="0">
                <a:solidFill>
                  <a:srgbClr val="5079AA"/>
                </a:solidFill>
              </a:rPr>
              <a:t>(şiir),</a:t>
            </a:r>
            <a:r>
              <a:rPr lang="tr-TR" sz="2000" dirty="0" err="1" smtClean="0">
                <a:solidFill>
                  <a:srgbClr val="5079AA"/>
                </a:solidFill>
              </a:rPr>
              <a:t>Demdeme</a:t>
            </a:r>
            <a:r>
              <a:rPr lang="tr-TR" sz="2000" dirty="0" smtClean="0">
                <a:solidFill>
                  <a:srgbClr val="5079AA"/>
                </a:solidFill>
              </a:rPr>
              <a:t>(şiir-eleştiri), </a:t>
            </a:r>
            <a:r>
              <a:rPr lang="tr-TR" sz="2000" dirty="0" err="1" smtClean="0">
                <a:solidFill>
                  <a:srgbClr val="5079AA"/>
                </a:solidFill>
              </a:rPr>
              <a:t>Istılahat</a:t>
            </a:r>
            <a:r>
              <a:rPr lang="tr-TR" sz="2000" dirty="0" smtClean="0">
                <a:solidFill>
                  <a:srgbClr val="5079AA"/>
                </a:solidFill>
              </a:rPr>
              <a:t>-ı </a:t>
            </a:r>
            <a:r>
              <a:rPr lang="tr-TR" sz="2000" dirty="0" err="1" smtClean="0">
                <a:solidFill>
                  <a:srgbClr val="5079AA"/>
                </a:solidFill>
              </a:rPr>
              <a:t>Edebiyye</a:t>
            </a:r>
            <a:r>
              <a:rPr lang="tr-TR" sz="2000" dirty="0" smtClean="0">
                <a:solidFill>
                  <a:srgbClr val="5079AA"/>
                </a:solidFill>
              </a:rPr>
              <a:t>(edebi bilgiler),Lügat-i </a:t>
            </a:r>
            <a:r>
              <a:rPr lang="tr-TR" sz="2000" dirty="0" err="1" smtClean="0">
                <a:solidFill>
                  <a:srgbClr val="5079AA"/>
                </a:solidFill>
              </a:rPr>
              <a:t>naci</a:t>
            </a:r>
            <a:r>
              <a:rPr lang="tr-TR" sz="2000" dirty="0" smtClean="0">
                <a:solidFill>
                  <a:srgbClr val="5079AA"/>
                </a:solidFill>
              </a:rPr>
              <a:t>(sözlük)</a:t>
            </a:r>
          </a:p>
        </p:txBody>
      </p:sp>
      <p:pic>
        <p:nvPicPr>
          <p:cNvPr id="1026" name="Picture 2" descr="C:\Users\aSTç\Desktop\images[10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643050"/>
            <a:ext cx="1128714" cy="2357454"/>
          </a:xfrm>
          <a:prstGeom prst="rect">
            <a:avLst/>
          </a:prstGeom>
          <a:noFill/>
        </p:spPr>
      </p:pic>
    </p:spTree>
  </p:cSld>
  <p:clrMapOvr>
    <a:masterClrMapping/>
  </p:clrMapOvr>
  <p:transition advTm="10171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58204" cy="818010"/>
          </a:xfrm>
        </p:spPr>
        <p:txBody>
          <a:bodyPr>
            <a:normAutofit/>
          </a:bodyPr>
          <a:lstStyle/>
          <a:p>
            <a:r>
              <a:rPr lang="tr-TR" sz="2800" dirty="0" smtClean="0">
                <a:solidFill>
                  <a:srgbClr val="3A577A"/>
                </a:solidFill>
              </a:rPr>
              <a:t>NABİZADE NAZIM (1862-1893)</a:t>
            </a:r>
            <a:endParaRPr lang="tr-TR" sz="2800" dirty="0">
              <a:solidFill>
                <a:srgbClr val="3A577A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7715304" cy="5072098"/>
          </a:xfrm>
        </p:spPr>
        <p:txBody>
          <a:bodyPr>
            <a:normAutofit/>
          </a:bodyPr>
          <a:lstStyle/>
          <a:p>
            <a:r>
              <a:rPr lang="tr-TR" sz="2000" dirty="0" smtClean="0">
                <a:solidFill>
                  <a:srgbClr val="5079AA"/>
                </a:solidFill>
              </a:rPr>
              <a:t>   </a:t>
            </a:r>
            <a:r>
              <a:rPr lang="tr-TR" sz="2000" dirty="0" smtClean="0">
                <a:solidFill>
                  <a:srgbClr val="002060"/>
                </a:solidFill>
              </a:rPr>
              <a:t>*  </a:t>
            </a:r>
            <a:r>
              <a:rPr lang="tr-TR" sz="2000" dirty="0" smtClean="0">
                <a:solidFill>
                  <a:srgbClr val="5079AA"/>
                </a:solidFill>
              </a:rPr>
              <a:t>Tanzimat döneminin önemli öykü ve roman yazarlarındandır. Realizm ve </a:t>
            </a:r>
            <a:r>
              <a:rPr lang="tr-TR" sz="2000" dirty="0" err="1" smtClean="0">
                <a:solidFill>
                  <a:srgbClr val="5079AA"/>
                </a:solidFill>
              </a:rPr>
              <a:t>naturalizm</a:t>
            </a:r>
            <a:r>
              <a:rPr lang="tr-TR" sz="2000" dirty="0" smtClean="0">
                <a:solidFill>
                  <a:srgbClr val="5079AA"/>
                </a:solidFill>
              </a:rPr>
              <a:t> etkisiyle başarılı eserler yazmıştır.Edebiyat yaşamına şiirle başlamıştır.Ancak adını şiirleriyle değil de roman ve öyküleriyle duyurur.   Eserlerinde gerçek yaşamı </a:t>
            </a:r>
            <a:r>
              <a:rPr lang="tr-TR" sz="2000" dirty="0" err="1" smtClean="0">
                <a:solidFill>
                  <a:srgbClr val="5079AA"/>
                </a:solidFill>
              </a:rPr>
              <a:t>anlatmışır</a:t>
            </a:r>
            <a:r>
              <a:rPr lang="tr-TR" sz="2000" dirty="0" smtClean="0">
                <a:solidFill>
                  <a:srgbClr val="5079AA"/>
                </a:solidFill>
              </a:rPr>
              <a:t>.’</a:t>
            </a:r>
            <a:r>
              <a:rPr lang="tr-TR" sz="2000" dirty="0" err="1" smtClean="0">
                <a:solidFill>
                  <a:srgbClr val="5079AA"/>
                </a:solidFill>
              </a:rPr>
              <a:t>Karabibik’adlı</a:t>
            </a:r>
            <a:r>
              <a:rPr lang="tr-TR" sz="2000" dirty="0" smtClean="0">
                <a:solidFill>
                  <a:srgbClr val="5079AA"/>
                </a:solidFill>
              </a:rPr>
              <a:t> eseri Türk edebiyatında köy yaşamını etkileyen ilk roman olarak kabul edilmektedir.Eserlerinde halkın anlayabileceği yalın bir dil kullanılır.Eserlerinde halkın anlayabileceği yalın bir dil kullanılır.</a:t>
            </a:r>
          </a:p>
          <a:p>
            <a:r>
              <a:rPr lang="tr-TR" sz="2000" dirty="0" smtClean="0">
                <a:solidFill>
                  <a:srgbClr val="5079AA"/>
                </a:solidFill>
              </a:rPr>
              <a:t> </a:t>
            </a:r>
            <a:r>
              <a:rPr lang="tr-TR" sz="2000" dirty="0" smtClean="0">
                <a:solidFill>
                  <a:srgbClr val="5079AA"/>
                </a:solidFill>
              </a:rPr>
              <a:t>  </a:t>
            </a:r>
            <a:r>
              <a:rPr lang="tr-TR" sz="2000" dirty="0" smtClean="0">
                <a:solidFill>
                  <a:srgbClr val="5875F2"/>
                </a:solidFill>
              </a:rPr>
              <a:t>ESERLERİ;</a:t>
            </a:r>
          </a:p>
          <a:p>
            <a:r>
              <a:rPr lang="tr-TR" sz="2000" dirty="0" smtClean="0">
                <a:solidFill>
                  <a:srgbClr val="5079AA"/>
                </a:solidFill>
              </a:rPr>
              <a:t> </a:t>
            </a:r>
            <a:r>
              <a:rPr lang="tr-TR" sz="2000" dirty="0" smtClean="0">
                <a:solidFill>
                  <a:srgbClr val="5079AA"/>
                </a:solidFill>
              </a:rPr>
              <a:t>  </a:t>
            </a:r>
            <a:r>
              <a:rPr lang="tr-TR" sz="2000" dirty="0" err="1" smtClean="0">
                <a:solidFill>
                  <a:srgbClr val="5079AA"/>
                </a:solidFill>
              </a:rPr>
              <a:t>Karabibik</a:t>
            </a:r>
            <a:r>
              <a:rPr lang="tr-TR" sz="2000" dirty="0" smtClean="0">
                <a:solidFill>
                  <a:srgbClr val="5079AA"/>
                </a:solidFill>
              </a:rPr>
              <a:t>,Zehra(roman),Zavallı Kız,Bir Hatıra,Yadigarlarım,Sevda,Hala Güzel (öykü) </a:t>
            </a:r>
            <a:endParaRPr lang="tr-TR" sz="2000" dirty="0">
              <a:solidFill>
                <a:srgbClr val="5079AA"/>
              </a:solidFill>
            </a:endParaRPr>
          </a:p>
        </p:txBody>
      </p:sp>
      <p:pic>
        <p:nvPicPr>
          <p:cNvPr id="2050" name="Picture 2" descr="C:\Users\aSTç\Desktop\images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1571612"/>
            <a:ext cx="1028700" cy="17859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78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öküm">
  <a:themeElements>
    <a:clrScheme name="Dökü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Döküm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ökü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222</TotalTime>
  <Words>521</Words>
  <Application>Microsoft Office PowerPoint</Application>
  <PresentationFormat>Ekran Gösterisi (4:3)</PresentationFormat>
  <Paragraphs>32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Döküm</vt:lpstr>
      <vt:lpstr>TANZİMAT EDEBİYATI 2.DÖNEM</vt:lpstr>
      <vt:lpstr>RECAİZADE MAHMUT EKREM (1847-1914)</vt:lpstr>
      <vt:lpstr>ABDULHAK HAMİT TARHAN (1852-1937)</vt:lpstr>
      <vt:lpstr>SAMİ PAŞAZADE SEZAİ (1860-1936)</vt:lpstr>
      <vt:lpstr>MUALLİM NACİ (1850-1893)</vt:lpstr>
      <vt:lpstr>NABİZADE NAZIM (1862-1893)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Tanzimat edebiyatı  2.dönem</dc:title>
  <dc:creator>aSTç</dc:creator>
  <cp:lastModifiedBy>aSTç</cp:lastModifiedBy>
  <cp:revision>32</cp:revision>
  <dcterms:created xsi:type="dcterms:W3CDTF">2010-03-01T19:11:38Z</dcterms:created>
  <dcterms:modified xsi:type="dcterms:W3CDTF">2010-03-04T20:52:54Z</dcterms:modified>
</cp:coreProperties>
</file>