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7" r:id="rId6"/>
    <p:sldId id="273" r:id="rId7"/>
    <p:sldId id="268" r:id="rId8"/>
    <p:sldId id="272" r:id="rId9"/>
    <p:sldId id="269" r:id="rId10"/>
    <p:sldId id="271" r:id="rId11"/>
    <p:sldId id="270" r:id="rId12"/>
    <p:sldId id="263" r:id="rId13"/>
    <p:sldId id="265" r:id="rId14"/>
    <p:sldId id="266" r:id="rId15"/>
    <p:sldId id="274" r:id="rId16"/>
    <p:sldId id="257" r:id="rId17"/>
    <p:sldId id="283" r:id="rId18"/>
    <p:sldId id="275" r:id="rId19"/>
    <p:sldId id="276" r:id="rId20"/>
    <p:sldId id="277" r:id="rId21"/>
    <p:sldId id="278" r:id="rId22"/>
    <p:sldId id="279" r:id="rId23"/>
    <p:sldId id="282" r:id="rId24"/>
    <p:sldId id="284" r:id="rId25"/>
    <p:sldId id="285" r:id="rId26"/>
    <p:sldId id="286" r:id="rId27"/>
    <p:sldId id="287" r:id="rId2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Başlık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6" name="1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57F1-1585-4565-A6FD-87FC81F3F294}" type="datetimeFigureOut">
              <a:rPr lang="tr-TR" smtClean="0"/>
              <a:pPr/>
              <a:t>23.11.2011</a:t>
            </a:fld>
            <a:endParaRPr lang="tr-TR"/>
          </a:p>
        </p:txBody>
      </p:sp>
      <p:sp>
        <p:nvSpPr>
          <p:cNvPr id="2" name="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80BE38B-3DEE-4770-AF65-0F56F1F3BFC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57F1-1585-4565-A6FD-87FC81F3F294}" type="datetimeFigureOut">
              <a:rPr lang="tr-TR" smtClean="0"/>
              <a:pPr/>
              <a:t>23.11.2011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BE38B-3DEE-4770-AF65-0F56F1F3BFC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57F1-1585-4565-A6FD-87FC81F3F294}" type="datetimeFigureOut">
              <a:rPr lang="tr-TR" smtClean="0"/>
              <a:pPr/>
              <a:t>23.11.2011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BE38B-3DEE-4770-AF65-0F56F1F3BFC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7" name="26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57F1-1585-4565-A6FD-87FC81F3F294}" type="datetimeFigureOut">
              <a:rPr lang="tr-TR" smtClean="0"/>
              <a:pPr/>
              <a:t>23.11.2011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80BE38B-3DEE-4770-AF65-0F56F1F3BFC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etin Yer Tutucusu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9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57F1-1585-4565-A6FD-87FC81F3F294}" type="datetimeFigureOut">
              <a:rPr lang="tr-TR" smtClean="0"/>
              <a:pPr/>
              <a:t>23.11.2011</a:t>
            </a:fld>
            <a:endParaRPr lang="tr-TR"/>
          </a:p>
        </p:txBody>
      </p:sp>
      <p:sp>
        <p:nvSpPr>
          <p:cNvPr id="11" name="1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BE38B-3DEE-4770-AF65-0F56F1F3BFCD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57F1-1585-4565-A6FD-87FC81F3F294}" type="datetimeFigureOut">
              <a:rPr lang="tr-TR" smtClean="0"/>
              <a:pPr/>
              <a:t>23.11.2011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BE38B-3DEE-4770-AF65-0F56F1F3BFC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Başlık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25" name="24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8" name="27 İçerik Yer Tutucusu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57F1-1585-4565-A6FD-87FC81F3F294}" type="datetimeFigureOut">
              <a:rPr lang="tr-TR" smtClean="0"/>
              <a:pPr/>
              <a:t>23.11.2011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80BE38B-3DEE-4770-AF65-0F56F1F3BFCD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57F1-1585-4565-A6FD-87FC81F3F294}" type="datetimeFigureOut">
              <a:rPr lang="tr-TR" smtClean="0"/>
              <a:pPr/>
              <a:t>23.11.2011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BE38B-3DEE-4770-AF65-0F56F1F3BFC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57F1-1585-4565-A6FD-87FC81F3F294}" type="datetimeFigureOut">
              <a:rPr lang="tr-TR" smtClean="0"/>
              <a:pPr/>
              <a:t>23.11.2011</a:t>
            </a:fld>
            <a:endParaRPr lang="tr-TR"/>
          </a:p>
        </p:txBody>
      </p:sp>
      <p:sp>
        <p:nvSpPr>
          <p:cNvPr id="24" name="2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BE38B-3DEE-4770-AF65-0F56F1F3BFC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Başlık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57F1-1585-4565-A6FD-87FC81F3F294}" type="datetimeFigureOut">
              <a:rPr lang="tr-TR" smtClean="0"/>
              <a:pPr/>
              <a:t>23.11.2011</a:t>
            </a:fld>
            <a:endParaRPr lang="tr-TR"/>
          </a:p>
        </p:txBody>
      </p:sp>
      <p:sp>
        <p:nvSpPr>
          <p:cNvPr id="29" name="2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BE38B-3DEE-4770-AF65-0F56F1F3BFC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57F1-1585-4565-A6FD-87FC81F3F294}" type="datetimeFigureOut">
              <a:rPr lang="tr-TR" smtClean="0"/>
              <a:pPr/>
              <a:t>23.11.2011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BE38B-3DEE-4770-AF65-0F56F1F3BFCD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etin Yer Tutucusu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1" name="10 Veri Yer Tutucusu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F6257F1-1585-4565-A6FD-87FC81F3F294}" type="datetimeFigureOut">
              <a:rPr lang="tr-TR" smtClean="0"/>
              <a:pPr/>
              <a:t>23.11.2011</a:t>
            </a:fld>
            <a:endParaRPr lang="tr-TR"/>
          </a:p>
        </p:txBody>
      </p:sp>
      <p:sp>
        <p:nvSpPr>
          <p:cNvPr id="28" name="27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80BE38B-3DEE-4770-AF65-0F56F1F3BFCD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Başlık Yer Tutucusu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81000" y="4286257"/>
            <a:ext cx="8458200" cy="1789530"/>
          </a:xfrm>
        </p:spPr>
        <p:txBody>
          <a:bodyPr>
            <a:noAutofit/>
          </a:bodyPr>
          <a:lstStyle/>
          <a:p>
            <a:r>
              <a:rPr lang="tr-TR" sz="8000" dirty="0" smtClean="0">
                <a:solidFill>
                  <a:srgbClr val="C00000"/>
                </a:solidFill>
              </a:rPr>
              <a:t>Söz sanatları</a:t>
            </a:r>
            <a:endParaRPr lang="tr-TR" sz="8000" dirty="0">
              <a:solidFill>
                <a:srgbClr val="C0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381000" y="785794"/>
            <a:ext cx="8458200" cy="3357586"/>
          </a:xfrm>
        </p:spPr>
        <p:txBody>
          <a:bodyPr>
            <a:normAutofit fontScale="47500" lnSpcReduction="20000"/>
          </a:bodyPr>
          <a:lstStyle/>
          <a:p>
            <a:endParaRPr lang="tr-TR" sz="6000" b="1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r-TR" sz="10100" b="1" dirty="0" smtClean="0">
                <a:solidFill>
                  <a:srgbClr val="0070C0"/>
                </a:solidFill>
              </a:rPr>
              <a:t>BENZETME  (TEŞBİH)</a:t>
            </a:r>
          </a:p>
          <a:p>
            <a:pPr>
              <a:buFont typeface="Arial" pitchFamily="34" charset="0"/>
              <a:buChar char="•"/>
            </a:pPr>
            <a:r>
              <a:rPr lang="tr-TR" sz="10100" b="1" dirty="0" smtClean="0">
                <a:solidFill>
                  <a:srgbClr val="0070C0"/>
                </a:solidFill>
              </a:rPr>
              <a:t>KİŞİLEŞTİRME  (TEŞHİS)</a:t>
            </a:r>
          </a:p>
          <a:p>
            <a:pPr>
              <a:buFont typeface="Arial" pitchFamily="34" charset="0"/>
              <a:buChar char="•"/>
            </a:pPr>
            <a:r>
              <a:rPr lang="tr-TR" sz="10100" b="1" dirty="0" smtClean="0">
                <a:solidFill>
                  <a:srgbClr val="0070C0"/>
                </a:solidFill>
              </a:rPr>
              <a:t>ABARTMA  (MÜBALAĞA)</a:t>
            </a:r>
            <a:endParaRPr lang="tr-TR" sz="101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Benzetme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/>
              <a:t>Bir siyah kadındır kaldırımlarda gece." </a:t>
            </a:r>
          </a:p>
          <a:p>
            <a:pPr>
              <a:buNone/>
            </a:pPr>
            <a:r>
              <a:rPr lang="tr-TR" b="1" dirty="0" smtClean="0"/>
              <a:t>   Benzeyen: gece</a:t>
            </a:r>
            <a:br>
              <a:rPr lang="tr-TR" b="1" dirty="0" smtClean="0"/>
            </a:br>
            <a:r>
              <a:rPr lang="tr-TR" b="1" dirty="0" smtClean="0"/>
              <a:t>Kendisine Benzetilen: kadın</a:t>
            </a:r>
            <a:br>
              <a:rPr lang="tr-TR" b="1" dirty="0" smtClean="0"/>
            </a:br>
            <a:r>
              <a:rPr lang="tr-TR" b="1" dirty="0" smtClean="0"/>
              <a:t>Benzetme Yönü: siyahlık</a:t>
            </a:r>
            <a:br>
              <a:rPr lang="tr-TR" b="1" dirty="0" smtClean="0"/>
            </a:br>
            <a:r>
              <a:rPr lang="tr-TR" b="1" dirty="0" smtClean="0"/>
              <a:t>Benzetme edatı: Yoktur.</a:t>
            </a:r>
            <a:endParaRPr lang="tr-TR" b="1" dirty="0"/>
          </a:p>
        </p:txBody>
      </p:sp>
      <p:pic>
        <p:nvPicPr>
          <p:cNvPr id="4" name="Picture 11" descr="C:\Users\X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357694"/>
            <a:ext cx="3571900" cy="1928826"/>
          </a:xfrm>
          <a:prstGeom prst="rect">
            <a:avLst/>
          </a:prstGeom>
          <a:noFill/>
        </p:spPr>
      </p:pic>
      <p:pic>
        <p:nvPicPr>
          <p:cNvPr id="5" name="Picture 10" descr="C:\Users\X\Desktop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357693"/>
            <a:ext cx="1857388" cy="1928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Benzetme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b="1" dirty="0" smtClean="0"/>
              <a:t>"Serviler içinde bir alevdir Emir Sultan" </a:t>
            </a:r>
          </a:p>
          <a:p>
            <a:r>
              <a:rPr lang="tr-TR" sz="2800" b="1" dirty="0" smtClean="0"/>
              <a:t/>
            </a:r>
            <a:br>
              <a:rPr lang="tr-TR" sz="2800" b="1" dirty="0" smtClean="0"/>
            </a:br>
            <a:r>
              <a:rPr lang="tr-TR" sz="2800" b="1" dirty="0" smtClean="0"/>
              <a:t>Benzeyen: Emir Sultan</a:t>
            </a:r>
            <a:br>
              <a:rPr lang="tr-TR" sz="2800" b="1" dirty="0" smtClean="0"/>
            </a:br>
            <a:r>
              <a:rPr lang="tr-TR" sz="2800" b="1" dirty="0" smtClean="0"/>
              <a:t>Kendisine Benzetilen: Bir alev</a:t>
            </a:r>
          </a:p>
          <a:p>
            <a:pPr>
              <a:buNone/>
            </a:pPr>
            <a:endParaRPr lang="tr-TR" sz="2800" b="1" dirty="0" smtClean="0"/>
          </a:p>
          <a:p>
            <a:pPr>
              <a:buNone/>
            </a:pPr>
            <a:endParaRPr lang="tr-TR" sz="2800" b="1" dirty="0" smtClean="0"/>
          </a:p>
          <a:p>
            <a:pPr>
              <a:buNone/>
            </a:pPr>
            <a:endParaRPr lang="tr-TR" sz="2800" b="1" dirty="0" smtClean="0"/>
          </a:p>
          <a:p>
            <a:pPr>
              <a:buNone/>
            </a:pPr>
            <a:endParaRPr lang="tr-TR" sz="2800" b="1" dirty="0" smtClean="0"/>
          </a:p>
          <a:p>
            <a:pPr>
              <a:buNone/>
            </a:pPr>
            <a:endParaRPr lang="tr-TR" dirty="0" smtClean="0"/>
          </a:p>
          <a:p>
            <a:endParaRPr lang="tr-TR" dirty="0"/>
          </a:p>
        </p:txBody>
      </p:sp>
      <p:pic>
        <p:nvPicPr>
          <p:cNvPr id="4" name="Picture 12" descr="C:\Users\X\Desktop\bursa-emir-sultan-cami-fotograf-kemal-baysal-mb_508428_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00438"/>
            <a:ext cx="3643338" cy="2643206"/>
          </a:xfrm>
          <a:prstGeom prst="rect">
            <a:avLst/>
          </a:prstGeom>
          <a:noFill/>
        </p:spPr>
      </p:pic>
      <p:pic>
        <p:nvPicPr>
          <p:cNvPr id="5" name="Picture 14" descr="C:\Users\X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876"/>
            <a:ext cx="3286148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Benzetme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/>
          <a:lstStyle/>
          <a:p>
            <a:r>
              <a:rPr lang="tr-TR" sz="2800" b="1" dirty="0" smtClean="0"/>
              <a:t>“Benim uçurtmamın kuyruğu uzun</a:t>
            </a:r>
          </a:p>
          <a:p>
            <a:pPr>
              <a:buNone/>
            </a:pPr>
            <a:r>
              <a:rPr lang="tr-TR" sz="2800" b="1" dirty="0" smtClean="0"/>
              <a:t>     Süzülür atların yelesi gibi</a:t>
            </a:r>
          </a:p>
          <a:p>
            <a:pPr>
              <a:buNone/>
            </a:pPr>
            <a:r>
              <a:rPr lang="tr-TR" sz="2800" b="1" dirty="0" smtClean="0"/>
              <a:t>     Çıkar fethetmeye yüce gökleri</a:t>
            </a:r>
          </a:p>
          <a:p>
            <a:pPr>
              <a:buNone/>
            </a:pPr>
            <a:r>
              <a:rPr lang="tr-TR" sz="2800" b="1" dirty="0" smtClean="0"/>
              <a:t>     Bulunmaz göklerin dibi”</a:t>
            </a:r>
          </a:p>
          <a:p>
            <a:pPr>
              <a:buNone/>
            </a:pPr>
            <a:r>
              <a:rPr lang="tr-TR" dirty="0" smtClean="0"/>
              <a:t>    Benzeyen: uçurtmanın kuyruğu</a:t>
            </a:r>
          </a:p>
          <a:p>
            <a:pPr>
              <a:buNone/>
            </a:pPr>
            <a:r>
              <a:rPr lang="tr-TR" dirty="0" smtClean="0"/>
              <a:t>    Benzetilen: atların yelesi</a:t>
            </a:r>
          </a:p>
          <a:p>
            <a:pPr>
              <a:buNone/>
            </a:pPr>
            <a:endParaRPr lang="tr-TR" dirty="0"/>
          </a:p>
        </p:txBody>
      </p:sp>
      <p:pic>
        <p:nvPicPr>
          <p:cNvPr id="6" name="Picture 2" descr="C:\Users\X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786322"/>
            <a:ext cx="2786082" cy="1785950"/>
          </a:xfrm>
          <a:prstGeom prst="rect">
            <a:avLst/>
          </a:prstGeom>
          <a:noFill/>
        </p:spPr>
      </p:pic>
      <p:pic>
        <p:nvPicPr>
          <p:cNvPr id="7" name="Picture 3" descr="C:\Users\X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786322"/>
            <a:ext cx="2857520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Benzetme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b="1" dirty="0" smtClean="0"/>
              <a:t>“Benim </a:t>
            </a:r>
            <a:r>
              <a:rPr lang="tr-TR" b="1" u="sng" dirty="0" smtClean="0"/>
              <a:t>gönlüm</a:t>
            </a:r>
            <a:r>
              <a:rPr lang="tr-TR" b="1" dirty="0" smtClean="0"/>
              <a:t> bir </a:t>
            </a:r>
            <a:r>
              <a:rPr lang="tr-TR" b="1" u="sng" dirty="0" smtClean="0"/>
              <a:t>kelebek</a:t>
            </a:r>
          </a:p>
          <a:p>
            <a:pPr>
              <a:buNone/>
            </a:pPr>
            <a:r>
              <a:rPr lang="tr-TR" b="1" dirty="0" smtClean="0"/>
              <a:t>             benzeyen      benzetilen</a:t>
            </a:r>
            <a:endParaRPr lang="tr-TR" b="1" u="sng" dirty="0" smtClean="0"/>
          </a:p>
          <a:p>
            <a:pPr>
              <a:buNone/>
            </a:pPr>
            <a:r>
              <a:rPr lang="tr-TR" b="1" dirty="0" smtClean="0"/>
              <a:t>     Dolaşıyor çiçek çiçek.”</a:t>
            </a:r>
          </a:p>
          <a:p>
            <a:pPr>
              <a:buNone/>
            </a:pPr>
            <a:endParaRPr lang="tr-TR" b="1" dirty="0" smtClean="0"/>
          </a:p>
          <a:p>
            <a:r>
              <a:rPr lang="tr-TR" b="1" dirty="0" smtClean="0"/>
              <a:t>“Mecnun gibi çıktım, gittim çöllere</a:t>
            </a:r>
          </a:p>
          <a:p>
            <a:pPr>
              <a:buNone/>
            </a:pPr>
            <a:r>
              <a:rPr lang="tr-TR" b="1" dirty="0" smtClean="0"/>
              <a:t>    Gözün </a:t>
            </a:r>
            <a:r>
              <a:rPr lang="tr-TR" b="1" dirty="0" err="1" smtClean="0"/>
              <a:t>sevem</a:t>
            </a:r>
            <a:r>
              <a:rPr lang="tr-TR" b="1" dirty="0" smtClean="0"/>
              <a:t> Leyla unutma beni</a:t>
            </a:r>
          </a:p>
          <a:p>
            <a:pPr>
              <a:buNone/>
            </a:pPr>
            <a:r>
              <a:rPr lang="tr-TR" b="1" dirty="0" smtClean="0"/>
              <a:t>    Felek saldı bizi gurbet ellere</a:t>
            </a:r>
          </a:p>
          <a:p>
            <a:pPr>
              <a:buNone/>
            </a:pPr>
            <a:r>
              <a:rPr lang="tr-TR" b="1" dirty="0" smtClean="0"/>
              <a:t>    Gözün </a:t>
            </a:r>
            <a:r>
              <a:rPr lang="tr-TR" b="1" dirty="0" err="1" smtClean="0"/>
              <a:t>sevem</a:t>
            </a:r>
            <a:r>
              <a:rPr lang="tr-TR" b="1" dirty="0" smtClean="0"/>
              <a:t> Leyla unutma beni”</a:t>
            </a:r>
          </a:p>
          <a:p>
            <a:pPr>
              <a:buNone/>
            </a:pPr>
            <a:endParaRPr lang="tr-TR" b="1" dirty="0" smtClean="0"/>
          </a:p>
          <a:p>
            <a:pPr>
              <a:buNone/>
            </a:pPr>
            <a:r>
              <a:rPr lang="tr-TR" b="1" dirty="0" smtClean="0"/>
              <a:t>    Bu dizelerde şair çöle çıkmasını Mecnun’un çöle çıkmasına benzetmiştir.</a:t>
            </a:r>
            <a:endParaRPr lang="tr-TR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Benzetme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tr-TR" b="1" dirty="0" smtClean="0">
                <a:solidFill>
                  <a:srgbClr val="C00000"/>
                </a:solidFill>
              </a:rPr>
              <a:t>   Aşağıdaki cümle ve mısralardaki benzetmeleri bulunuz. </a:t>
            </a:r>
          </a:p>
          <a:p>
            <a:r>
              <a:rPr lang="tr-TR" b="1" dirty="0" smtClean="0"/>
              <a:t>Erciş sapağında, Van Gölü mavi bir çarşaf gibi önüme serildi.</a:t>
            </a:r>
          </a:p>
          <a:p>
            <a:r>
              <a:rPr lang="tr-TR" b="1" dirty="0" smtClean="0"/>
              <a:t> Beş altı araba, gelin alayı gibi sıralandı.</a:t>
            </a:r>
          </a:p>
          <a:p>
            <a:r>
              <a:rPr lang="tr-TR" b="1" dirty="0" smtClean="0"/>
              <a:t>Fırtınada bir deniz feneri kadar yalnızdım.</a:t>
            </a:r>
          </a:p>
          <a:p>
            <a:r>
              <a:rPr lang="tr-TR" b="1" dirty="0" smtClean="0"/>
              <a:t> Köpek leşi gibi uyuyor şehir.</a:t>
            </a:r>
          </a:p>
          <a:p>
            <a:r>
              <a:rPr lang="tr-TR" b="1" dirty="0" smtClean="0"/>
              <a:t>Ağzımda bal gibi tatlı bir türkü.</a:t>
            </a:r>
          </a:p>
          <a:p>
            <a:r>
              <a:rPr lang="tr-TR" b="1" dirty="0" smtClean="0"/>
              <a:t> Biliyorum / Şiir bir pencere kuşudur.</a:t>
            </a:r>
          </a:p>
          <a:p>
            <a:r>
              <a:rPr lang="tr-TR" b="1" dirty="0" smtClean="0"/>
              <a:t>İnsan bir ormandır derdim sana hep.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Benzetme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r-TR" sz="2800" b="1" dirty="0" smtClean="0"/>
              <a:t>    </a:t>
            </a:r>
            <a:r>
              <a:rPr lang="tr-TR" sz="2800" b="1" dirty="0" smtClean="0">
                <a:solidFill>
                  <a:srgbClr val="C00000"/>
                </a:solidFill>
              </a:rPr>
              <a:t>Aşağıdaki cümle ve mısralardaki benzetmeleri bulunuz. </a:t>
            </a:r>
          </a:p>
          <a:p>
            <a:r>
              <a:rPr lang="tr-TR" sz="2800" b="1" dirty="0" smtClean="0"/>
              <a:t>Bir bakışı vardı Esma'nın / Kavak yelleri gibi pırıl pırıl.</a:t>
            </a:r>
          </a:p>
          <a:p>
            <a:r>
              <a:rPr lang="tr-TR" sz="2800" b="1" dirty="0" smtClean="0"/>
              <a:t> Kükremiş sel gibiyim bendimi çiğner aşarım.</a:t>
            </a:r>
          </a:p>
          <a:p>
            <a:r>
              <a:rPr lang="tr-TR" sz="2800" b="1" dirty="0" smtClean="0"/>
              <a:t>Bin atlı akınlarda çocuklar gibi şendik.</a:t>
            </a:r>
          </a:p>
          <a:p>
            <a:r>
              <a:rPr lang="tr-TR" sz="2800" b="1" dirty="0" smtClean="0"/>
              <a:t>Durmuş bir saat gibiydi durup geçmeyen zaman.</a:t>
            </a:r>
          </a:p>
          <a:p>
            <a:r>
              <a:rPr lang="tr-TR" sz="2800" b="1" dirty="0" smtClean="0"/>
              <a:t>Şiir bir cennet bahçesi / Girmeyene anlatılmaz.</a:t>
            </a:r>
          </a:p>
          <a:p>
            <a:r>
              <a:rPr lang="tr-TR" sz="2800" b="1" dirty="0" smtClean="0"/>
              <a:t>Gözlerimiz kurşun, elimiz bıçak/Severek öldürdük güzellikleri.</a:t>
            </a:r>
            <a:br>
              <a:rPr lang="tr-TR" sz="2800" b="1" dirty="0" smtClean="0"/>
            </a:br>
            <a:endParaRPr lang="tr-TR" sz="2800" b="1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5400" b="1" dirty="0" smtClean="0">
                <a:solidFill>
                  <a:srgbClr val="C00000"/>
                </a:solidFill>
              </a:rPr>
              <a:t>KİŞİLEŞTİRME</a:t>
            </a:r>
            <a:endParaRPr lang="tr-TR" sz="5400" b="1" dirty="0">
              <a:solidFill>
                <a:srgbClr val="C0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sz="4000" b="1" dirty="0" smtClean="0"/>
              <a:t>Hayvanları veya cansız varlıkları insanmış gibi gösterme, onlara insana özgü nitelikler verme sanatına </a:t>
            </a:r>
            <a:r>
              <a:rPr lang="tr-TR" sz="4000" b="1" dirty="0" smtClean="0">
                <a:solidFill>
                  <a:srgbClr val="C00000"/>
                </a:solidFill>
              </a:rPr>
              <a:t>kişileştirme </a:t>
            </a:r>
            <a:r>
              <a:rPr lang="tr-TR" sz="4000" b="1" dirty="0" smtClean="0"/>
              <a:t>denir.</a:t>
            </a:r>
          </a:p>
          <a:p>
            <a:r>
              <a:rPr lang="tr-TR" sz="4000" b="1" dirty="0" smtClean="0"/>
              <a:t>İnsan dışındaki varlıklara insana ait özellikler verilir.</a:t>
            </a:r>
          </a:p>
          <a:p>
            <a:r>
              <a:rPr lang="tr-TR" sz="4000" b="1" dirty="0" smtClean="0"/>
              <a:t>Bütün fabllarda kişileştirme vardır.</a:t>
            </a:r>
            <a:endParaRPr lang="tr-TR" sz="4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C00000"/>
                </a:solidFill>
              </a:rPr>
              <a:t>Bütün fabllarda  KİŞİLEŞTİRME  vardır.</a:t>
            </a:r>
            <a:endParaRPr lang="tr-TR" dirty="0"/>
          </a:p>
        </p:txBody>
      </p:sp>
      <p:pic>
        <p:nvPicPr>
          <p:cNvPr id="5122" name="Picture 2" descr="C:\Users\X\Desktop\imagesCAF42XQ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071942"/>
            <a:ext cx="3929090" cy="2643206"/>
          </a:xfrm>
          <a:prstGeom prst="rect">
            <a:avLst/>
          </a:prstGeom>
          <a:noFill/>
        </p:spPr>
      </p:pic>
      <p:pic>
        <p:nvPicPr>
          <p:cNvPr id="5123" name="Picture 3" descr="C:\Users\X\Desktop\imagesCAR137K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85860"/>
            <a:ext cx="3714776" cy="2714644"/>
          </a:xfrm>
          <a:prstGeom prst="rect">
            <a:avLst/>
          </a:prstGeom>
          <a:noFill/>
        </p:spPr>
      </p:pic>
      <p:pic>
        <p:nvPicPr>
          <p:cNvPr id="5124" name="Picture 4" descr="C:\Users\X\Desktop\imagesCAZL3JB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285860"/>
            <a:ext cx="3429024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KİŞİLEŞTİRME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“</a:t>
            </a:r>
            <a:r>
              <a:rPr lang="tr-TR" sz="2800" b="1" dirty="0" smtClean="0"/>
              <a:t>Dağlara yaslanıp yatan </a:t>
            </a:r>
            <a:r>
              <a:rPr lang="tr-TR" sz="2800" b="1" dirty="0" smtClean="0">
                <a:solidFill>
                  <a:srgbClr val="C00000"/>
                </a:solidFill>
              </a:rPr>
              <a:t>güneş</a:t>
            </a:r>
            <a:r>
              <a:rPr lang="tr-TR" sz="2800" b="1" dirty="0" smtClean="0"/>
              <a:t>i</a:t>
            </a:r>
          </a:p>
          <a:p>
            <a:pPr>
              <a:buNone/>
            </a:pPr>
            <a:r>
              <a:rPr lang="tr-TR" sz="2800" b="1" dirty="0" smtClean="0"/>
              <a:t>     Yaralı, hastadır, yorgundur sandım.”</a:t>
            </a:r>
          </a:p>
          <a:p>
            <a:pPr>
              <a:buNone/>
            </a:pPr>
            <a:r>
              <a:rPr lang="tr-TR" sz="2800" b="1" dirty="0" smtClean="0"/>
              <a:t>           Dizelerinde güneşe insana özgü nitelikler verilmiş. Yaslanıp yatmak, hasta olmak,yorulmak insana ait özelliklerdir. Bu özellikler güneş için anlatılmış. </a:t>
            </a:r>
            <a:r>
              <a:rPr lang="tr-TR" sz="2800" b="1" dirty="0" smtClean="0">
                <a:solidFill>
                  <a:srgbClr val="C00000"/>
                </a:solidFill>
              </a:rPr>
              <a:t>Güneş kişileştirilmiş.</a:t>
            </a:r>
            <a:endParaRPr lang="tr-TR" sz="2800" b="1" dirty="0">
              <a:solidFill>
                <a:srgbClr val="C00000"/>
              </a:solidFill>
            </a:endParaRPr>
          </a:p>
        </p:txBody>
      </p:sp>
      <p:pic>
        <p:nvPicPr>
          <p:cNvPr id="5" name="Picture 3" descr="C:\Users\X\Desktop\imagesCAWF97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643446"/>
            <a:ext cx="2428884" cy="1785950"/>
          </a:xfrm>
          <a:prstGeom prst="rect">
            <a:avLst/>
          </a:prstGeom>
          <a:noFill/>
        </p:spPr>
      </p:pic>
      <p:pic>
        <p:nvPicPr>
          <p:cNvPr id="6" name="Picture 2" descr="C:\Users\X\Desktop\imagesCAVBAJ5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4786322"/>
            <a:ext cx="2786082" cy="16478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KİŞİLEŞTİRME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/>
              <a:t>“ Çobanın öldüğü gün; bütün köy halkıyla birlikte </a:t>
            </a:r>
            <a:r>
              <a:rPr lang="tr-TR" b="1" dirty="0" smtClean="0">
                <a:solidFill>
                  <a:srgbClr val="C00000"/>
                </a:solidFill>
              </a:rPr>
              <a:t>koyunlar, kuzular ve çobanın köpeği</a:t>
            </a:r>
            <a:r>
              <a:rPr lang="tr-TR" b="1" dirty="0" smtClean="0"/>
              <a:t>, sessizliğe gömülmüş, başlarını eğerek çobanın </a:t>
            </a:r>
            <a:r>
              <a:rPr lang="tr-TR" b="1" dirty="0" smtClean="0">
                <a:solidFill>
                  <a:srgbClr val="C00000"/>
                </a:solidFill>
              </a:rPr>
              <a:t>yasını tut</a:t>
            </a:r>
            <a:r>
              <a:rPr lang="tr-TR" b="1" dirty="0" smtClean="0"/>
              <a:t>uyordu.”</a:t>
            </a:r>
          </a:p>
          <a:p>
            <a:pPr>
              <a:buNone/>
            </a:pPr>
            <a:r>
              <a:rPr lang="tr-TR" b="1" dirty="0" smtClean="0"/>
              <a:t>    Bu cümlede koyunlara, kuzulara ve çobanın köpeğine insana özgü olan yas tutma özelliği verilerek bu canlılar, kişileştirilmiştir.</a:t>
            </a:r>
            <a:endParaRPr lang="tr-TR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800" b="1" dirty="0" smtClean="0">
                <a:solidFill>
                  <a:srgbClr val="C00000"/>
                </a:solidFill>
              </a:rPr>
              <a:t>Söz sanatları</a:t>
            </a:r>
            <a:endParaRPr lang="tr-TR" sz="4800" b="1" dirty="0">
              <a:solidFill>
                <a:srgbClr val="C0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5400" b="1" dirty="0" smtClean="0"/>
              <a:t>Anlatımı etkili kılmak amacıyla sözcüklere yüklenen bazı anlamlar vardır. Bu anlamlara </a:t>
            </a:r>
            <a:r>
              <a:rPr lang="tr-TR" sz="5400" b="1" dirty="0" smtClean="0">
                <a:solidFill>
                  <a:srgbClr val="C00000"/>
                </a:solidFill>
              </a:rPr>
              <a:t>söz sanatları </a:t>
            </a:r>
            <a:r>
              <a:rPr lang="tr-TR" sz="5400" b="1" dirty="0" smtClean="0"/>
              <a:t>denir.</a:t>
            </a:r>
            <a:endParaRPr lang="tr-TR" sz="54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KİŞİLEŞTİRME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u="sng" dirty="0" smtClean="0"/>
              <a:t>Sonbahar</a:t>
            </a:r>
            <a:r>
              <a:rPr lang="tr-TR" b="1" dirty="0" smtClean="0"/>
              <a:t> son şarkısını söylüyor.</a:t>
            </a:r>
          </a:p>
          <a:p>
            <a:r>
              <a:rPr lang="tr-TR" b="1" u="sng" dirty="0" smtClean="0"/>
              <a:t>Dağlar</a:t>
            </a:r>
            <a:r>
              <a:rPr lang="tr-TR" b="1" dirty="0" smtClean="0"/>
              <a:t> beyaz önlüklerini giymiş.</a:t>
            </a:r>
          </a:p>
          <a:p>
            <a:r>
              <a:rPr lang="tr-TR" b="1" u="sng" dirty="0" smtClean="0"/>
              <a:t>Tekerlekler</a:t>
            </a:r>
            <a:r>
              <a:rPr lang="tr-TR" b="1" dirty="0" smtClean="0"/>
              <a:t> yollara bir şeyler anlatıyor.</a:t>
            </a:r>
          </a:p>
          <a:p>
            <a:r>
              <a:rPr lang="tr-TR" b="1" dirty="0" smtClean="0"/>
              <a:t>“Ben gidersem </a:t>
            </a:r>
            <a:r>
              <a:rPr lang="tr-TR" b="1" u="sng" dirty="0" smtClean="0"/>
              <a:t>saz</a:t>
            </a:r>
            <a:r>
              <a:rPr lang="tr-TR" b="1" dirty="0" smtClean="0"/>
              <a:t>ım sen kal dünyada</a:t>
            </a:r>
          </a:p>
          <a:p>
            <a:pPr>
              <a:buNone/>
            </a:pPr>
            <a:r>
              <a:rPr lang="tr-TR" b="1" dirty="0" smtClean="0"/>
              <a:t>    Gizli sırlarımı aşikar etme.”</a:t>
            </a:r>
          </a:p>
          <a:p>
            <a:pPr>
              <a:buNone/>
            </a:pPr>
            <a:r>
              <a:rPr lang="tr-TR" b="1" dirty="0" smtClean="0"/>
              <a:t>    </a:t>
            </a:r>
            <a:r>
              <a:rPr lang="tr-TR" b="1" dirty="0" smtClean="0">
                <a:solidFill>
                  <a:srgbClr val="C00000"/>
                </a:solidFill>
              </a:rPr>
              <a:t>Altı çizili sözcüklere </a:t>
            </a:r>
          </a:p>
          <a:p>
            <a:pPr>
              <a:buNone/>
            </a:pPr>
            <a:r>
              <a:rPr lang="tr-TR" b="1" dirty="0" smtClean="0">
                <a:solidFill>
                  <a:srgbClr val="C00000"/>
                </a:solidFill>
              </a:rPr>
              <a:t>insana ait özellikler verilmiştir.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KİŞİLEŞTİRME - konuşturma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b="1" dirty="0" smtClean="0"/>
              <a:t>   İnsan dışındaki varlıklara genellikle konuşturma özelliği kazandırılır. </a:t>
            </a:r>
            <a:r>
              <a:rPr lang="tr-TR" b="1" dirty="0" smtClean="0">
                <a:solidFill>
                  <a:srgbClr val="C00000"/>
                </a:solidFill>
              </a:rPr>
              <a:t>Konuşturma da bir kişileştirmedir.</a:t>
            </a:r>
          </a:p>
          <a:p>
            <a:r>
              <a:rPr lang="tr-TR" b="1" dirty="0" smtClean="0"/>
              <a:t>“ Adam elini uzattı; tam onu koparacağı sırada mor menekşe:”Bana dokunma!” diye bağırdı.</a:t>
            </a:r>
          </a:p>
          <a:p>
            <a:r>
              <a:rPr lang="tr-TR" dirty="0" smtClean="0"/>
              <a:t> </a:t>
            </a:r>
            <a:r>
              <a:rPr lang="tr-TR" b="1" dirty="0" smtClean="0"/>
              <a:t>”Yıldızlar sönsün!” diyerek bağırdı karanlıktan sümbül."</a:t>
            </a:r>
            <a:endParaRPr lang="tr-TR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KİŞİLEŞTİRME - konuşturma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b="1" dirty="0" smtClean="0"/>
              <a:t>"Ben bir ayrıkotuyum </a:t>
            </a:r>
            <a:br>
              <a:rPr lang="tr-TR" b="1" dirty="0" smtClean="0"/>
            </a:br>
            <a:r>
              <a:rPr lang="tr-TR" b="1" dirty="0" smtClean="0"/>
              <a:t>  Ne buğday amcam,ne pirinç dayım</a:t>
            </a:r>
            <a:br>
              <a:rPr lang="tr-TR" b="1" dirty="0" smtClean="0"/>
            </a:br>
            <a:r>
              <a:rPr lang="tr-TR" b="1" dirty="0" smtClean="0"/>
              <a:t>  Mısırla akraba bile değilim. </a:t>
            </a:r>
            <a:br>
              <a:rPr lang="tr-TR" b="1" dirty="0" smtClean="0"/>
            </a:br>
            <a:r>
              <a:rPr lang="tr-TR" b="1" dirty="0" smtClean="0"/>
              <a:t>  Bir yeşermeye göreyim: </a:t>
            </a:r>
            <a:br>
              <a:rPr lang="tr-TR" b="1" dirty="0" smtClean="0"/>
            </a:br>
            <a:r>
              <a:rPr lang="tr-TR" b="1" dirty="0" smtClean="0"/>
              <a:t>  Kızmasınlar halim duman</a:t>
            </a:r>
            <a:br>
              <a:rPr lang="tr-TR" b="1" dirty="0" smtClean="0"/>
            </a:br>
            <a:r>
              <a:rPr lang="tr-TR" b="1" dirty="0" smtClean="0"/>
              <a:t>  Canıma kastederler yapabilseler</a:t>
            </a:r>
            <a:br>
              <a:rPr lang="tr-TR" b="1" dirty="0" smtClean="0"/>
            </a:br>
            <a:r>
              <a:rPr lang="tr-TR" b="1" dirty="0" smtClean="0"/>
              <a:t>  Ama nafile kurumam.“</a:t>
            </a:r>
          </a:p>
          <a:p>
            <a:pPr>
              <a:buNone/>
            </a:pPr>
            <a:r>
              <a:rPr lang="tr-TR" dirty="0" smtClean="0"/>
              <a:t/>
            </a:r>
            <a:br>
              <a:rPr lang="tr-TR" dirty="0" smtClean="0"/>
            </a:br>
            <a:r>
              <a:rPr lang="tr-TR" b="1" dirty="0" smtClean="0">
                <a:solidFill>
                  <a:srgbClr val="C00000"/>
                </a:solidFill>
              </a:rPr>
              <a:t>Ayrıkotu konuşturulmuştur.</a:t>
            </a:r>
            <a:endParaRPr lang="tr-TR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Abartma  (mübalağa)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6" name="5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600" b="1" dirty="0" smtClean="0"/>
              <a:t>Bir olayı, durumu gerçeğinden çok uzak bir şekilde anlatmak.</a:t>
            </a:r>
          </a:p>
          <a:p>
            <a:r>
              <a:rPr lang="tr-TR" sz="3600" b="1" dirty="0" smtClean="0"/>
              <a:t>Anlatımı daha etkili kılmak için bir duyguyu, düşünceyi veya olayı olduğundan büyük ya da küçük göstererek anlatmaya </a:t>
            </a:r>
            <a:r>
              <a:rPr lang="tr-TR" sz="3600" b="1" dirty="0" smtClean="0">
                <a:solidFill>
                  <a:srgbClr val="C00000"/>
                </a:solidFill>
              </a:rPr>
              <a:t>abartma </a:t>
            </a:r>
            <a:r>
              <a:rPr lang="tr-TR" sz="3600" b="1" dirty="0" smtClean="0"/>
              <a:t>denir.</a:t>
            </a:r>
            <a:endParaRPr lang="tr-TR" sz="36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Abartma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b="1" dirty="0" smtClean="0"/>
              <a:t>“Tüy kadar hafif olurum böyle sabahlarda.”</a:t>
            </a:r>
          </a:p>
          <a:p>
            <a:pPr>
              <a:buNone/>
            </a:pPr>
            <a:r>
              <a:rPr lang="tr-TR" sz="2800" b="1" dirty="0" smtClean="0"/>
              <a:t> </a:t>
            </a:r>
            <a:r>
              <a:rPr lang="tr-TR" sz="2800" b="1" dirty="0" smtClean="0"/>
              <a:t>    Cümlesini söyleyen kişi mutluluğunu “tüy kadar hafif olurum” sözüyle abartarak anlatmıştır. Oysa insan gerçekte tüy kadar hafif olamaz.</a:t>
            </a:r>
          </a:p>
          <a:p>
            <a:pPr>
              <a:buNone/>
            </a:pPr>
            <a:endParaRPr lang="tr-TR" sz="2800" b="1" dirty="0"/>
          </a:p>
        </p:txBody>
      </p:sp>
      <p:pic>
        <p:nvPicPr>
          <p:cNvPr id="4" name="Picture 3" descr="C:\Users\X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857628"/>
            <a:ext cx="2928958" cy="2214578"/>
          </a:xfrm>
          <a:prstGeom prst="rect">
            <a:avLst/>
          </a:prstGeom>
          <a:noFill/>
        </p:spPr>
      </p:pic>
      <p:pic>
        <p:nvPicPr>
          <p:cNvPr id="5" name="Picture 2" descr="C:\Users\X\Desktop\indi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929066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Abartma</a:t>
            </a:r>
            <a:endParaRPr lang="tr-TR" dirty="0"/>
          </a:p>
        </p:txBody>
      </p:sp>
      <p:sp>
        <p:nvSpPr>
          <p:cNvPr id="6" name="5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b="1" dirty="0" smtClean="0"/>
              <a:t>Bir ah çeksem dağı taşı eritir</a:t>
            </a:r>
          </a:p>
          <a:p>
            <a:pPr>
              <a:buNone/>
            </a:pPr>
            <a:r>
              <a:rPr lang="tr-TR" b="1" dirty="0" smtClean="0"/>
              <a:t> </a:t>
            </a:r>
            <a:r>
              <a:rPr lang="tr-TR" b="1" dirty="0" smtClean="0"/>
              <a:t>   Gözüm yaşı değirmeni yürütür.</a:t>
            </a:r>
          </a:p>
          <a:p>
            <a:r>
              <a:rPr lang="tr-TR" b="1" dirty="0" smtClean="0"/>
              <a:t>Alem sele gitti gözlerimin yaşından</a:t>
            </a:r>
            <a:r>
              <a:rPr lang="tr-TR" b="1" dirty="0" smtClean="0"/>
              <a:t>.</a:t>
            </a:r>
            <a:r>
              <a:rPr lang="tr-TR" b="1" dirty="0" smtClean="0"/>
              <a:t> </a:t>
            </a:r>
            <a:endParaRPr lang="tr-TR" dirty="0" smtClean="0"/>
          </a:p>
          <a:p>
            <a:r>
              <a:rPr lang="tr-TR" b="1" dirty="0" smtClean="0"/>
              <a:t>Ölüm </a:t>
            </a:r>
            <a:r>
              <a:rPr lang="tr-TR" b="1" dirty="0" smtClean="0"/>
              <a:t>indirmede gökler,ölü </a:t>
            </a:r>
            <a:r>
              <a:rPr lang="tr-TR" b="1" dirty="0" smtClean="0"/>
              <a:t>püskürtmede </a:t>
            </a:r>
            <a:r>
              <a:rPr lang="tr-TR" b="1" dirty="0" smtClean="0"/>
              <a:t>yer</a:t>
            </a:r>
            <a:endParaRPr lang="tr-TR" dirty="0" smtClean="0"/>
          </a:p>
          <a:p>
            <a:pPr>
              <a:buNone/>
            </a:pPr>
            <a:r>
              <a:rPr lang="tr-TR" b="1" dirty="0" smtClean="0"/>
              <a:t>  </a:t>
            </a:r>
            <a:r>
              <a:rPr lang="tr-TR" b="1" dirty="0" smtClean="0"/>
              <a:t>  O ne müthiş tipidir;savurur enkaz-ı beşer</a:t>
            </a:r>
            <a:r>
              <a:rPr lang="tr-TR" b="1" dirty="0" smtClean="0"/>
              <a:t>.</a:t>
            </a:r>
            <a:endParaRPr lang="tr-TR" dirty="0" smtClean="0"/>
          </a:p>
          <a:p>
            <a:r>
              <a:rPr lang="tr-TR" b="1" dirty="0" smtClean="0"/>
              <a:t>Aramazdık </a:t>
            </a:r>
            <a:r>
              <a:rPr lang="tr-TR" b="1" dirty="0" smtClean="0"/>
              <a:t>gece mehtabı yüzün </a:t>
            </a:r>
            <a:r>
              <a:rPr lang="tr-TR" b="1" dirty="0" smtClean="0"/>
              <a:t>parlarken.</a:t>
            </a:r>
            <a:endParaRPr lang="tr-TR" dirty="0" smtClean="0"/>
          </a:p>
          <a:p>
            <a:pPr>
              <a:buNone/>
            </a:pPr>
            <a:r>
              <a:rPr lang="tr-TR" b="1" dirty="0" smtClean="0"/>
              <a:t>    Bir </a:t>
            </a:r>
            <a:r>
              <a:rPr lang="tr-TR" b="1" dirty="0" smtClean="0"/>
              <a:t>uzak yıldıza benzedi güneş sen varken</a:t>
            </a:r>
            <a:r>
              <a:rPr lang="tr-TR" b="1" dirty="0" smtClean="0"/>
              <a:t>.</a:t>
            </a:r>
            <a:r>
              <a:rPr lang="tr-TR" b="1" dirty="0" smtClean="0"/>
              <a:t> </a:t>
            </a:r>
            <a:endParaRPr lang="tr-TR" dirty="0" smtClean="0"/>
          </a:p>
          <a:p>
            <a:r>
              <a:rPr lang="tr-TR" b="1" dirty="0" smtClean="0"/>
              <a:t>Manda </a:t>
            </a:r>
            <a:r>
              <a:rPr lang="tr-TR" b="1" dirty="0" smtClean="0"/>
              <a:t>yuva yapmış söğüt dalına,</a:t>
            </a:r>
            <a:endParaRPr lang="tr-TR" dirty="0" smtClean="0"/>
          </a:p>
          <a:p>
            <a:pPr>
              <a:buNone/>
            </a:pPr>
            <a:r>
              <a:rPr lang="tr-TR" b="1" dirty="0" smtClean="0"/>
              <a:t>   Yavrusunu </a:t>
            </a:r>
            <a:r>
              <a:rPr lang="tr-TR" b="1" dirty="0" smtClean="0"/>
              <a:t>sinek kapmış.</a:t>
            </a:r>
            <a:endParaRPr lang="tr-TR" dirty="0" smtClean="0"/>
          </a:p>
          <a:p>
            <a:r>
              <a:rPr lang="tr-TR" b="1" dirty="0" smtClean="0"/>
              <a:t>Bir </a:t>
            </a:r>
            <a:r>
              <a:rPr lang="tr-TR" b="1" dirty="0" smtClean="0"/>
              <a:t>of çeksem karşıki dağlar yıkılır.</a:t>
            </a:r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Abartma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/>
              <a:t>Yurdumuz uçsuz bucaksız</a:t>
            </a:r>
          </a:p>
          <a:p>
            <a:pPr>
              <a:buNone/>
            </a:pPr>
            <a:r>
              <a:rPr lang="tr-TR" b="1" dirty="0" smtClean="0"/>
              <a:t>   Gökte </a:t>
            </a:r>
            <a:r>
              <a:rPr lang="tr-TR" b="1" dirty="0" smtClean="0"/>
              <a:t>yıldız kadar köylerimiz var</a:t>
            </a:r>
          </a:p>
          <a:p>
            <a:r>
              <a:rPr lang="tr-TR" b="1" dirty="0" smtClean="0"/>
              <a:t>Gözyaşı tufanıyla taşıp gidiyor </a:t>
            </a:r>
            <a:r>
              <a:rPr lang="tr-TR" b="1" dirty="0" smtClean="0"/>
              <a:t>ovalar.</a:t>
            </a:r>
            <a:endParaRPr lang="tr-TR" b="1" dirty="0" smtClean="0"/>
          </a:p>
          <a:p>
            <a:r>
              <a:rPr lang="tr-TR" b="1" dirty="0" smtClean="0"/>
              <a:t>Şu dünyada topu topu iki milyar kişiyiz</a:t>
            </a:r>
          </a:p>
          <a:p>
            <a:pPr>
              <a:buNone/>
            </a:pPr>
            <a:r>
              <a:rPr lang="tr-TR" b="1" dirty="0" smtClean="0"/>
              <a:t>   Birbirimizi biliriz.</a:t>
            </a:r>
            <a:endParaRPr lang="tr-TR" b="1" dirty="0" smtClean="0"/>
          </a:p>
          <a:p>
            <a:endParaRPr lang="tr-T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Söz sanatları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b="1" dirty="0" smtClean="0"/>
              <a:t>  Teşekkürler</a:t>
            </a:r>
            <a:r>
              <a:rPr lang="tr-TR" b="1" dirty="0" smtClean="0"/>
              <a:t>…</a:t>
            </a:r>
          </a:p>
          <a:p>
            <a:pPr>
              <a:buNone/>
            </a:pPr>
            <a:endParaRPr lang="tr-TR" b="1" dirty="0" smtClean="0"/>
          </a:p>
          <a:p>
            <a:pPr>
              <a:buNone/>
            </a:pPr>
            <a:r>
              <a:rPr lang="tr-TR" b="1" dirty="0" smtClean="0"/>
              <a:t>   Sevda </a:t>
            </a:r>
            <a:r>
              <a:rPr lang="tr-TR" b="1" dirty="0" smtClean="0"/>
              <a:t>SALLAYICI ACAR</a:t>
            </a:r>
          </a:p>
          <a:p>
            <a:pPr>
              <a:buNone/>
            </a:pPr>
            <a:r>
              <a:rPr lang="tr-TR" b="1" dirty="0" smtClean="0"/>
              <a:t>   Türkçe </a:t>
            </a:r>
            <a:r>
              <a:rPr lang="tr-TR" b="1" dirty="0" smtClean="0"/>
              <a:t>Öğretmeni</a:t>
            </a:r>
          </a:p>
          <a:p>
            <a:pPr>
              <a:buNone/>
            </a:pPr>
            <a:r>
              <a:rPr lang="tr-TR" b="1" dirty="0" smtClean="0"/>
              <a:t>   Başöğretmen </a:t>
            </a:r>
            <a:r>
              <a:rPr lang="tr-TR" b="1" dirty="0" smtClean="0"/>
              <a:t>Atatürk İ.Ö.O. ANTALYA</a:t>
            </a:r>
          </a:p>
          <a:p>
            <a:r>
              <a:rPr lang="tr-TR" b="1" dirty="0" smtClean="0"/>
              <a:t>Kaynaklar: İmza Yayınları</a:t>
            </a:r>
            <a:r>
              <a:rPr lang="tr-TR" b="1" dirty="0" smtClean="0"/>
              <a:t>, </a:t>
            </a:r>
            <a:r>
              <a:rPr lang="tr-TR" b="1" dirty="0" err="1" smtClean="0"/>
              <a:t>Güvender</a:t>
            </a:r>
            <a:r>
              <a:rPr lang="tr-TR" b="1" dirty="0" smtClean="0"/>
              <a:t> </a:t>
            </a:r>
            <a:r>
              <a:rPr lang="tr-TR" b="1" dirty="0" smtClean="0"/>
              <a:t>Yayınları</a:t>
            </a:r>
            <a:r>
              <a:rPr lang="tr-TR" b="1" dirty="0" smtClean="0"/>
              <a:t>, internet </a:t>
            </a:r>
            <a:r>
              <a:rPr lang="tr-TR" b="1" dirty="0" smtClean="0"/>
              <a:t>siteleri…</a:t>
            </a:r>
          </a:p>
          <a:p>
            <a:endParaRPr lang="tr-TR" dirty="0"/>
          </a:p>
        </p:txBody>
      </p:sp>
      <p:pic>
        <p:nvPicPr>
          <p:cNvPr id="4" name="Picture 3" descr="C:\Users\X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500174"/>
            <a:ext cx="1152525" cy="1152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400" b="1" dirty="0" smtClean="0">
                <a:solidFill>
                  <a:srgbClr val="C00000"/>
                </a:solidFill>
              </a:rPr>
              <a:t>Benzetme (TEŞBİH)</a:t>
            </a:r>
            <a:endParaRPr lang="tr-TR" sz="4400" b="1" dirty="0">
              <a:solidFill>
                <a:srgbClr val="C0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4000" b="1" dirty="0" smtClean="0"/>
              <a:t>Bir varlığın, olayın veya durumun daha etkileyici gösterilmesi amacıyla, aralarında ilgi bulunan iki şeyden zayıf olanın kuvvetli olana benzetilerek anlatılması sanatıdır.</a:t>
            </a:r>
          </a:p>
          <a:p>
            <a:pPr>
              <a:buNone/>
            </a:pPr>
            <a:endParaRPr lang="tr-TR" sz="4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800" b="1" dirty="0" smtClean="0">
                <a:solidFill>
                  <a:srgbClr val="C00000"/>
                </a:solidFill>
              </a:rPr>
              <a:t>Benzetme</a:t>
            </a:r>
            <a:endParaRPr lang="tr-TR" sz="48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b="1" dirty="0" smtClean="0"/>
              <a:t>Anlatıma canlılık katmak amacıyla nesneler arasındaki yakınlıktan yararlanmaktır. Benzetme cümlelerinde genellikle “ gibi, kadar” edatları kullanılır.</a:t>
            </a:r>
          </a:p>
          <a:p>
            <a:r>
              <a:rPr lang="tr-TR" b="1" dirty="0" smtClean="0"/>
              <a:t>Tam bir benzetmenin dört unsuru vardır.</a:t>
            </a:r>
          </a:p>
          <a:p>
            <a:pPr marL="514350" indent="-514350">
              <a:buNone/>
            </a:pPr>
            <a:r>
              <a:rPr lang="tr-TR" b="1" dirty="0" smtClean="0"/>
              <a:t>    1.Benzeyen (B)</a:t>
            </a:r>
          </a:p>
          <a:p>
            <a:pPr marL="514350" indent="-514350">
              <a:buNone/>
            </a:pPr>
            <a:r>
              <a:rPr lang="tr-TR" b="1" dirty="0" smtClean="0"/>
              <a:t>    2.Kendisine benzetilen (KB)</a:t>
            </a:r>
          </a:p>
          <a:p>
            <a:pPr marL="514350" indent="-514350">
              <a:buNone/>
            </a:pPr>
            <a:r>
              <a:rPr lang="tr-TR" b="1" dirty="0" smtClean="0"/>
              <a:t>    3.Benzetme yönü (BY)</a:t>
            </a:r>
          </a:p>
          <a:p>
            <a:pPr marL="514350" indent="-514350">
              <a:buNone/>
            </a:pPr>
            <a:r>
              <a:rPr lang="tr-TR" b="1" dirty="0" smtClean="0"/>
              <a:t>    4.Benzetme edatı (BE)</a:t>
            </a:r>
            <a:endParaRPr lang="tr-TR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Benzetme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b="1" dirty="0" smtClean="0">
                <a:solidFill>
                  <a:srgbClr val="C00000"/>
                </a:solidFill>
              </a:rPr>
              <a:t>Benzetmenin unsurları:</a:t>
            </a:r>
          </a:p>
          <a:p>
            <a:r>
              <a:rPr lang="tr-TR" b="1" dirty="0" smtClean="0"/>
              <a:t>Bunlardan ilk ikisi benzetmenin asıl öğeleridir. Benzetme yönü ve benzetme edatı yardımcı öğelerdir. Yardımcı öğeler kullanılmadan da benzetme gerçekleştirilebilir. </a:t>
            </a:r>
          </a:p>
          <a:p>
            <a:r>
              <a:rPr lang="tr-TR" b="1" dirty="0" smtClean="0"/>
              <a:t>Örnek:"Cennet gibi güzel vatan"</a:t>
            </a:r>
            <a:br>
              <a:rPr lang="tr-TR" b="1" dirty="0" smtClean="0"/>
            </a:br>
            <a:r>
              <a:rPr lang="tr-TR" b="1" dirty="0" smtClean="0"/>
              <a:t>                KB     BE    BY     B</a:t>
            </a:r>
          </a:p>
          <a:p>
            <a:r>
              <a:rPr lang="tr-TR" b="1" dirty="0" smtClean="0"/>
              <a:t>Bir benzetmede bu dört öğe her zaman bir arada bulunmayabilir. 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Benzetme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sz="3900" b="1" dirty="0" smtClean="0"/>
              <a:t>“Onların, melek gibi çocukları vardı.”</a:t>
            </a:r>
          </a:p>
          <a:p>
            <a:pPr>
              <a:buNone/>
            </a:pPr>
            <a:r>
              <a:rPr lang="tr-TR" b="1" dirty="0" smtClean="0"/>
              <a:t>   cümlesinde çocuk ile melek arasında ilgi kurulmuş, benzetme yönü zayıf olan çocuk, kuvvetli olan meleğe benzetilmiştir.</a:t>
            </a:r>
          </a:p>
          <a:p>
            <a:pPr>
              <a:buNone/>
            </a:pPr>
            <a:r>
              <a:rPr lang="tr-TR" b="1" dirty="0" smtClean="0"/>
              <a:t>Benzeyen: çocuk</a:t>
            </a:r>
          </a:p>
          <a:p>
            <a:pPr>
              <a:buNone/>
            </a:pPr>
            <a:r>
              <a:rPr lang="tr-TR" b="1" dirty="0" smtClean="0"/>
              <a:t>Benzetilen: melek</a:t>
            </a:r>
          </a:p>
          <a:p>
            <a:pPr>
              <a:buNone/>
            </a:pPr>
            <a:r>
              <a:rPr lang="tr-TR" b="1" dirty="0" smtClean="0"/>
              <a:t>Benzetme yönü: Meleğin saf, temiz, iyi olması</a:t>
            </a:r>
          </a:p>
          <a:p>
            <a:pPr>
              <a:buNone/>
            </a:pPr>
            <a:r>
              <a:rPr lang="tr-TR" b="1" dirty="0" smtClean="0"/>
              <a:t>Benzetme edatı: gibi</a:t>
            </a:r>
          </a:p>
          <a:p>
            <a:pPr>
              <a:buNone/>
            </a:pPr>
            <a:r>
              <a:rPr lang="tr-TR" b="1" dirty="0" smtClean="0"/>
              <a:t>(Benzetme yönü bu cümlede söylenmemiş.)</a:t>
            </a:r>
            <a:endParaRPr lang="tr-TR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Benzetme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/>
              <a:t>Sular öyle temiz ki, annemin yüzü gibi.</a:t>
            </a:r>
          </a:p>
          <a:p>
            <a:pPr>
              <a:buNone/>
            </a:pPr>
            <a:r>
              <a:rPr lang="tr-TR" b="1" dirty="0" smtClean="0"/>
              <a:t>   Benzeyen: sular</a:t>
            </a:r>
            <a:br>
              <a:rPr lang="tr-TR" b="1" dirty="0" smtClean="0"/>
            </a:br>
            <a:r>
              <a:rPr lang="tr-TR" b="1" dirty="0" smtClean="0"/>
              <a:t>Kendisine Benzetilen: annemin yüzü</a:t>
            </a:r>
            <a:br>
              <a:rPr lang="tr-TR" b="1" dirty="0" smtClean="0"/>
            </a:br>
            <a:r>
              <a:rPr lang="tr-TR" b="1" dirty="0" smtClean="0"/>
              <a:t>Benzetme Yönü: temiz</a:t>
            </a:r>
            <a:br>
              <a:rPr lang="tr-TR" b="1" dirty="0" smtClean="0"/>
            </a:br>
            <a:r>
              <a:rPr lang="tr-TR" b="1" dirty="0" smtClean="0"/>
              <a:t>Benzetme Edatı: gibi</a:t>
            </a:r>
          </a:p>
          <a:p>
            <a:endParaRPr lang="tr-TR" dirty="0"/>
          </a:p>
        </p:txBody>
      </p:sp>
      <p:pic>
        <p:nvPicPr>
          <p:cNvPr id="4" name="Picture 4" descr="C:\Users\X\Desktop\ind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429132"/>
            <a:ext cx="2771775" cy="1790701"/>
          </a:xfrm>
          <a:prstGeom prst="rect">
            <a:avLst/>
          </a:prstGeom>
          <a:noFill/>
        </p:spPr>
      </p:pic>
      <p:pic>
        <p:nvPicPr>
          <p:cNvPr id="6" name="Picture 7" descr="C:\Users\X\Desktop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429132"/>
            <a:ext cx="2924179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Benzetme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/>
              <a:t>Vural, aslan gibi güçlü bir çocuktur.</a:t>
            </a:r>
          </a:p>
          <a:p>
            <a:pPr>
              <a:buNone/>
            </a:pPr>
            <a:r>
              <a:rPr lang="tr-TR" b="1" dirty="0" smtClean="0"/>
              <a:t>   Benzeyen: Vural</a:t>
            </a:r>
          </a:p>
          <a:p>
            <a:pPr>
              <a:buNone/>
            </a:pPr>
            <a:r>
              <a:rPr lang="tr-TR" b="1" dirty="0" smtClean="0"/>
              <a:t>   Benzetilen: aslan</a:t>
            </a:r>
          </a:p>
          <a:p>
            <a:pPr>
              <a:buNone/>
            </a:pPr>
            <a:r>
              <a:rPr lang="tr-TR" b="1" dirty="0" smtClean="0"/>
              <a:t>   Benzetme yönü: güçlülük</a:t>
            </a:r>
          </a:p>
          <a:p>
            <a:pPr>
              <a:buNone/>
            </a:pPr>
            <a:r>
              <a:rPr lang="tr-TR" b="1" dirty="0" smtClean="0"/>
              <a:t>   Benzetme edatı: gibi</a:t>
            </a:r>
            <a:endParaRPr lang="tr-TR" b="1" dirty="0"/>
          </a:p>
        </p:txBody>
      </p:sp>
      <p:pic>
        <p:nvPicPr>
          <p:cNvPr id="1026" name="Picture 2" descr="C:\Users\X\AppData\Local\Microsoft\Windows\Temporary Internet Files\Content.IE5\QCYZKULO\MC90044139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500570"/>
            <a:ext cx="2571768" cy="1962152"/>
          </a:xfrm>
          <a:prstGeom prst="rect">
            <a:avLst/>
          </a:prstGeom>
          <a:noFill/>
        </p:spPr>
      </p:pic>
      <p:pic>
        <p:nvPicPr>
          <p:cNvPr id="1027" name="Picture 3" descr="C:\Users\X\Desktop\indi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572008"/>
            <a:ext cx="2857520" cy="179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Benzetme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b="1" dirty="0" smtClean="0"/>
              <a:t>"Kutu gibi bir dairede oturuyor.”</a:t>
            </a:r>
          </a:p>
          <a:p>
            <a:pPr>
              <a:buNone/>
            </a:pPr>
            <a:r>
              <a:rPr lang="tr-TR" b="1" dirty="0" smtClean="0"/>
              <a:t>   Benzeyen: daire</a:t>
            </a:r>
            <a:br>
              <a:rPr lang="tr-TR" b="1" dirty="0" smtClean="0"/>
            </a:br>
            <a:r>
              <a:rPr lang="tr-TR" b="1" dirty="0" smtClean="0"/>
              <a:t>Kendisine Benzetilen: kutu</a:t>
            </a:r>
            <a:br>
              <a:rPr lang="tr-TR" b="1" dirty="0" smtClean="0"/>
            </a:br>
            <a:r>
              <a:rPr lang="tr-TR" b="1" dirty="0" smtClean="0"/>
              <a:t>Benzetme Edatı: gibi</a:t>
            </a:r>
            <a:br>
              <a:rPr lang="tr-TR" b="1" dirty="0" smtClean="0"/>
            </a:br>
            <a:r>
              <a:rPr lang="tr-TR" b="1" dirty="0" smtClean="0"/>
              <a:t>Benzetme yönü: Yok. (küçüklük)</a:t>
            </a:r>
          </a:p>
          <a:p>
            <a:pPr>
              <a:buNone/>
            </a:pPr>
            <a:r>
              <a:rPr lang="tr-TR" dirty="0" smtClean="0"/>
              <a:t/>
            </a:r>
            <a:br>
              <a:rPr lang="tr-TR" dirty="0" smtClean="0"/>
            </a:br>
            <a:endParaRPr lang="tr-TR" dirty="0" smtClean="0"/>
          </a:p>
          <a:p>
            <a:endParaRPr lang="tr-TR" dirty="0"/>
          </a:p>
        </p:txBody>
      </p:sp>
      <p:pic>
        <p:nvPicPr>
          <p:cNvPr id="4" name="Picture 8" descr="C:\Users\X\Desktop\ind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256"/>
            <a:ext cx="2857520" cy="2071702"/>
          </a:xfrm>
          <a:prstGeom prst="rect">
            <a:avLst/>
          </a:prstGeom>
          <a:noFill/>
        </p:spPr>
      </p:pic>
      <p:pic>
        <p:nvPicPr>
          <p:cNvPr id="5" name="Picture 9" descr="C:\Users\X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5" y="4286256"/>
            <a:ext cx="2571768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zinti">
  <a:themeElements>
    <a:clrScheme name="Gezinti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Gezint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ezinti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</TotalTime>
  <Words>828</Words>
  <Application>Microsoft Office PowerPoint</Application>
  <PresentationFormat>Ekran Gösterisi (4:3)</PresentationFormat>
  <Paragraphs>144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28" baseType="lpstr">
      <vt:lpstr>Gezinti</vt:lpstr>
      <vt:lpstr>Söz sanatları</vt:lpstr>
      <vt:lpstr>Söz sanatları</vt:lpstr>
      <vt:lpstr>Benzetme (TEŞBİH)</vt:lpstr>
      <vt:lpstr>Benzetme</vt:lpstr>
      <vt:lpstr>Benzetme</vt:lpstr>
      <vt:lpstr>Benzetme</vt:lpstr>
      <vt:lpstr>Benzetme</vt:lpstr>
      <vt:lpstr>Benzetme</vt:lpstr>
      <vt:lpstr>Benzetme</vt:lpstr>
      <vt:lpstr>Benzetme</vt:lpstr>
      <vt:lpstr>Benzetme</vt:lpstr>
      <vt:lpstr>Benzetme</vt:lpstr>
      <vt:lpstr>Benzetme</vt:lpstr>
      <vt:lpstr>Benzetme</vt:lpstr>
      <vt:lpstr>Benzetme</vt:lpstr>
      <vt:lpstr>KİŞİLEŞTİRME</vt:lpstr>
      <vt:lpstr>Bütün fabllarda  KİŞİLEŞTİRME  vardır.</vt:lpstr>
      <vt:lpstr>KİŞİLEŞTİRME</vt:lpstr>
      <vt:lpstr>KİŞİLEŞTİRME</vt:lpstr>
      <vt:lpstr>KİŞİLEŞTİRME</vt:lpstr>
      <vt:lpstr>KİŞİLEŞTİRME - konuşturma</vt:lpstr>
      <vt:lpstr>KİŞİLEŞTİRME - konuşturma</vt:lpstr>
      <vt:lpstr>Abartma  (mübalağa)</vt:lpstr>
      <vt:lpstr>Abartma</vt:lpstr>
      <vt:lpstr>Abartma</vt:lpstr>
      <vt:lpstr>Abartma</vt:lpstr>
      <vt:lpstr>Söz sanatları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Söz sanatları</dc:title>
  <dc:creator>X</dc:creator>
  <cp:lastModifiedBy>X</cp:lastModifiedBy>
  <cp:revision>18</cp:revision>
  <dcterms:created xsi:type="dcterms:W3CDTF">2011-11-22T16:19:15Z</dcterms:created>
  <dcterms:modified xsi:type="dcterms:W3CDTF">2011-11-23T05:34:56Z</dcterms:modified>
</cp:coreProperties>
</file>