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33"/>
  </p:notesMasterIdLst>
  <p:sldIdLst>
    <p:sldId id="300" r:id="rId2"/>
    <p:sldId id="271" r:id="rId3"/>
    <p:sldId id="273" r:id="rId4"/>
    <p:sldId id="272" r:id="rId5"/>
    <p:sldId id="270" r:id="rId6"/>
    <p:sldId id="275" r:id="rId7"/>
    <p:sldId id="276" r:id="rId8"/>
    <p:sldId id="274" r:id="rId9"/>
    <p:sldId id="277" r:id="rId10"/>
    <p:sldId id="278" r:id="rId11"/>
    <p:sldId id="279" r:id="rId12"/>
    <p:sldId id="281" r:id="rId13"/>
    <p:sldId id="282" r:id="rId14"/>
    <p:sldId id="283" r:id="rId15"/>
    <p:sldId id="280"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 id="299" r:id="rId3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43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345F06-0CD9-4B97-986C-88B99737A8D4}" type="datetimeFigureOut">
              <a:rPr lang="tr-TR" smtClean="0"/>
              <a:t>13.12.2012</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C7AA3D-694F-4832-B92C-41A8558927BB}" type="slidenum">
              <a:rPr lang="tr-TR" smtClean="0"/>
              <a:t>‹#›</a:t>
            </a:fld>
            <a:endParaRPr lang="tr-TR"/>
          </a:p>
        </p:txBody>
      </p:sp>
    </p:spTree>
    <p:extLst>
      <p:ext uri="{BB962C8B-B14F-4D97-AF65-F5344CB8AC3E}">
        <p14:creationId xmlns:p14="http://schemas.microsoft.com/office/powerpoint/2010/main" val="3660809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5C7AA3D-694F-4832-B92C-41A8558927BB}" type="slidenum">
              <a:rPr lang="tr-TR" smtClean="0"/>
              <a:t>13</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936BB6ED-B080-4F44-9ED7-2624A7CCE575}" type="datetimeFigureOut">
              <a:rPr lang="tr-TR" smtClean="0"/>
              <a:t>13.12.2012</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D71FAF32-7AB9-4904-BA58-77D12839AE8B}" type="slidenum">
              <a:rPr lang="tr-TR" smtClean="0"/>
              <a:t>‹#›</a:t>
            </a:fld>
            <a:endParaRPr lang="tr-TR"/>
          </a:p>
        </p:txBody>
      </p:sp>
    </p:spTree>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36BB6ED-B080-4F44-9ED7-2624A7CCE575}" type="datetimeFigureOut">
              <a:rPr lang="tr-TR" smtClean="0"/>
              <a:t>13.12.2012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71FAF32-7AB9-4904-BA58-77D12839AE8B}" type="slidenum">
              <a:rPr lang="tr-TR" smtClean="0"/>
              <a:t>‹#›</a:t>
            </a:fld>
            <a:endParaRPr lang="tr-TR"/>
          </a:p>
        </p:txBody>
      </p:sp>
    </p:spTree>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36BB6ED-B080-4F44-9ED7-2624A7CCE575}" type="datetimeFigureOut">
              <a:rPr lang="tr-TR" smtClean="0"/>
              <a:t>13.12.2012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71FAF32-7AB9-4904-BA58-77D12839AE8B}" type="slidenum">
              <a:rPr lang="tr-TR" smtClean="0"/>
              <a:t>‹#›</a:t>
            </a:fld>
            <a:endParaRPr lang="tr-TR"/>
          </a:p>
        </p:txBody>
      </p:sp>
    </p:spTree>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936BB6ED-B080-4F44-9ED7-2624A7CCE575}" type="datetimeFigureOut">
              <a:rPr lang="tr-TR" smtClean="0"/>
              <a:t>13.12.2012</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D71FAF32-7AB9-4904-BA58-77D12839AE8B}" type="slidenum">
              <a:rPr lang="tr-TR" smtClean="0"/>
              <a:t>‹#›</a:t>
            </a:fld>
            <a:endParaRPr lang="tr-TR"/>
          </a:p>
        </p:txBody>
      </p:sp>
    </p:spTree>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936BB6ED-B080-4F44-9ED7-2624A7CCE575}" type="datetimeFigureOut">
              <a:rPr lang="tr-TR" smtClean="0"/>
              <a:t>13.12.2012</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D71FAF32-7AB9-4904-BA58-77D12839AE8B}" type="slidenum">
              <a:rPr lang="tr-TR" smtClean="0"/>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936BB6ED-B080-4F44-9ED7-2624A7CCE575}" type="datetimeFigureOut">
              <a:rPr lang="tr-TR" smtClean="0"/>
              <a:t>13.12.2012</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D71FAF32-7AB9-4904-BA58-77D12839AE8B}" type="slidenum">
              <a:rPr lang="tr-TR" smtClean="0"/>
              <a:t>‹#›</a:t>
            </a:fld>
            <a:endParaRPr lang="tr-TR"/>
          </a:p>
        </p:txBody>
      </p:sp>
    </p:spTree>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936BB6ED-B080-4F44-9ED7-2624A7CCE575}" type="datetimeFigureOut">
              <a:rPr lang="tr-TR" smtClean="0"/>
              <a:t>13.12.2012</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D71FAF32-7AB9-4904-BA58-77D12839AE8B}"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936BB6ED-B080-4F44-9ED7-2624A7CCE575}" type="datetimeFigureOut">
              <a:rPr lang="tr-TR" smtClean="0"/>
              <a:t>13.12.2012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D71FAF32-7AB9-4904-BA58-77D12839AE8B}" type="slidenum">
              <a:rPr lang="tr-TR" smtClean="0"/>
              <a:t>‹#›</a:t>
            </a:fld>
            <a:endParaRPr lang="tr-TR"/>
          </a:p>
        </p:txBody>
      </p:sp>
    </p:spTree>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936BB6ED-B080-4F44-9ED7-2624A7CCE575}" type="datetimeFigureOut">
              <a:rPr lang="tr-TR" smtClean="0"/>
              <a:t>13.12.2012</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D71FAF32-7AB9-4904-BA58-77D12839AE8B}" type="slidenum">
              <a:rPr lang="tr-TR" smtClean="0"/>
              <a:t>‹#›</a:t>
            </a:fld>
            <a:endParaRPr lang="tr-TR"/>
          </a:p>
        </p:txBody>
      </p:sp>
    </p:spTree>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936BB6ED-B080-4F44-9ED7-2624A7CCE575}" type="datetimeFigureOut">
              <a:rPr lang="tr-TR" smtClean="0"/>
              <a:t>13.12.2012</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D71FAF32-7AB9-4904-BA58-77D12839AE8B}"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936BB6ED-B080-4F44-9ED7-2624A7CCE575}" type="datetimeFigureOut">
              <a:rPr lang="tr-TR" smtClean="0"/>
              <a:t>13.12.2012</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D71FAF32-7AB9-4904-BA58-77D12839AE8B}"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936BB6ED-B080-4F44-9ED7-2624A7CCE575}" type="datetimeFigureOut">
              <a:rPr lang="tr-TR" smtClean="0"/>
              <a:t>13.12.2012</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D71FAF32-7AB9-4904-BA58-77D12839AE8B}" type="slidenum">
              <a:rPr lang="tr-TR" smtClean="0"/>
              <a:t>‹#›</a:t>
            </a:fld>
            <a:endParaRPr lang="tr-TR"/>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spd="slow">
    <p:randomBar dir="vert"/>
  </p:transition>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www.edebiyatogretmeni.net/kisilestirme.htm"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www.edebiyatogretmeni.net/anlatim_bozukluklari.htm" TargetMode="External"/><Relationship Id="rId2" Type="http://schemas.openxmlformats.org/officeDocument/2006/relationships/image" Target="../media/image7.gif"/><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www.edebiyatogretmeni.net/sozcukte_anlam.htm"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hyperlink" Target="http://www.edebiyatogretmeni.net/anlatim_bozukluklari.htm"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smtClean="0"/>
              <a:t>.</a:t>
            </a:r>
            <a:endParaRPr lang="tr-TR"/>
          </a:p>
        </p:txBody>
      </p:sp>
      <p:sp>
        <p:nvSpPr>
          <p:cNvPr id="3" name="Alt Başlık 2"/>
          <p:cNvSpPr>
            <a:spLocks noGrp="1"/>
          </p:cNvSpPr>
          <p:nvPr>
            <p:ph type="subTitle" idx="1"/>
          </p:nvPr>
        </p:nvSpPr>
        <p:spPr/>
        <p:txBody>
          <a:bodyPr>
            <a:normAutofit fontScale="92500"/>
          </a:bodyPr>
          <a:lstStyle/>
          <a:p>
            <a:r>
              <a:rPr lang="tr-TR" sz="3200" dirty="0"/>
              <a:t>KOCAELİ İZMİT KÖRFEZ FEN LİSESİ </a:t>
            </a:r>
            <a:r>
              <a:rPr lang="tr-TR" sz="3200" dirty="0" smtClean="0"/>
              <a:t>DİKSİYON  </a:t>
            </a:r>
            <a:r>
              <a:rPr lang="tr-TR" sz="3200" dirty="0"/>
              <a:t>VE </a:t>
            </a:r>
            <a:r>
              <a:rPr lang="tr-TR" sz="3200" dirty="0" smtClean="0"/>
              <a:t>HİTABET </a:t>
            </a:r>
            <a:r>
              <a:rPr lang="tr-TR" sz="3200" dirty="0"/>
              <a:t>DERSİ SUNUM    ÖDEVİ</a:t>
            </a:r>
            <a:r>
              <a:rPr lang="tr-TR" dirty="0"/>
              <a:t> ÖĞRETMEN İSMAİL KARAOSMANOĞLU</a:t>
            </a:r>
          </a:p>
        </p:txBody>
      </p:sp>
    </p:spTree>
    <p:extLst>
      <p:ext uri="{BB962C8B-B14F-4D97-AF65-F5344CB8AC3E}">
        <p14:creationId xmlns:p14="http://schemas.microsoft.com/office/powerpoint/2010/main" val="3150405760"/>
      </p:ext>
    </p:extLst>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331640" y="1484784"/>
            <a:ext cx="6627135" cy="707886"/>
          </a:xfrm>
          <a:prstGeom prst="rect">
            <a:avLst/>
          </a:prstGeom>
        </p:spPr>
        <p:txBody>
          <a:bodyPr wrap="none">
            <a:spAutoFit/>
          </a:bodyPr>
          <a:lstStyle/>
          <a:p>
            <a:r>
              <a:rPr lang="tr-TR" sz="4000" dirty="0" smtClean="0">
                <a:solidFill>
                  <a:schemeClr val="accent1">
                    <a:lumMod val="75000"/>
                  </a:schemeClr>
                </a:solidFill>
              </a:rPr>
              <a:t>*Yiyecekleri kokturmuşsun.</a:t>
            </a:r>
            <a:endParaRPr lang="tr-TR" sz="4000" dirty="0"/>
          </a:p>
        </p:txBody>
      </p:sp>
      <p:pic>
        <p:nvPicPr>
          <p:cNvPr id="20482" name="Picture 2" descr="http://images.habervitrini.com/haber/300x180/yemek_sofre_yiyecek.jpg"/>
          <p:cNvPicPr>
            <a:picLocks noChangeAspect="1" noChangeArrowheads="1"/>
          </p:cNvPicPr>
          <p:nvPr/>
        </p:nvPicPr>
        <p:blipFill>
          <a:blip r:embed="rId2" cstate="print"/>
          <a:srcRect/>
          <a:stretch>
            <a:fillRect/>
          </a:stretch>
        </p:blipFill>
        <p:spPr bwMode="auto">
          <a:xfrm>
            <a:off x="2555776" y="2564904"/>
            <a:ext cx="4121738" cy="381642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971600" y="1124744"/>
            <a:ext cx="8172400" cy="4154984"/>
          </a:xfrm>
          <a:prstGeom prst="rect">
            <a:avLst/>
          </a:prstGeom>
        </p:spPr>
        <p:txBody>
          <a:bodyPr wrap="square">
            <a:spAutoFit/>
          </a:bodyPr>
          <a:lstStyle/>
          <a:p>
            <a:r>
              <a:rPr lang="tr-TR" sz="2400" b="1" dirty="0"/>
              <a:t>5)Yerinde Kullanılmayan Sözcük veya </a:t>
            </a:r>
            <a:r>
              <a:rPr lang="tr-TR" sz="2400" b="1" dirty="0" smtClean="0"/>
              <a:t>Öğeler</a:t>
            </a:r>
            <a:r>
              <a:rPr lang="tr-TR" sz="2400" b="1" dirty="0"/>
              <a:t>:</a:t>
            </a:r>
            <a:endParaRPr lang="tr-TR" sz="2400" dirty="0"/>
          </a:p>
          <a:p>
            <a:r>
              <a:rPr lang="tr-TR" sz="2400" dirty="0" smtClean="0"/>
              <a:t>   Bir </a:t>
            </a:r>
            <a:r>
              <a:rPr lang="tr-TR" sz="2400" dirty="0"/>
              <a:t>sözcüğün cümlenin akışına veya anlamına uygun yerde kullanılmaması anlatım bozukluğuna yol açar.</a:t>
            </a:r>
            <a:br>
              <a:rPr lang="tr-TR" sz="2400" dirty="0"/>
            </a:br>
            <a:r>
              <a:rPr lang="tr-TR" sz="2400" dirty="0"/>
              <a:t/>
            </a:r>
            <a:br>
              <a:rPr lang="tr-TR" sz="2400" dirty="0"/>
            </a:br>
            <a:r>
              <a:rPr lang="tr-TR" sz="2400" dirty="0" smtClean="0">
                <a:solidFill>
                  <a:schemeClr val="accent1">
                    <a:lumMod val="75000"/>
                  </a:schemeClr>
                </a:solidFill>
              </a:rPr>
              <a:t>*</a:t>
            </a:r>
            <a:r>
              <a:rPr lang="tr-TR" sz="2400" dirty="0">
                <a:solidFill>
                  <a:schemeClr val="accent1">
                    <a:lumMod val="75000"/>
                  </a:schemeClr>
                </a:solidFill>
              </a:rPr>
              <a:t>Cesetler çok denizde kaldığından çürümüş.</a:t>
            </a:r>
            <a:r>
              <a:rPr lang="tr-TR" sz="2400" dirty="0"/>
              <a:t/>
            </a:r>
            <a:br>
              <a:rPr lang="tr-TR" sz="2400" dirty="0"/>
            </a:br>
            <a:endParaRPr lang="tr-TR" sz="2400" dirty="0" smtClean="0"/>
          </a:p>
          <a:p>
            <a:r>
              <a:rPr lang="tr-TR" sz="2400" dirty="0" smtClean="0">
                <a:solidFill>
                  <a:schemeClr val="accent1">
                    <a:lumMod val="40000"/>
                    <a:lumOff val="60000"/>
                  </a:schemeClr>
                </a:solidFill>
              </a:rPr>
              <a:t>*</a:t>
            </a:r>
            <a:r>
              <a:rPr lang="tr-TR" sz="2400" dirty="0">
                <a:solidFill>
                  <a:schemeClr val="accent1">
                    <a:lumMod val="40000"/>
                    <a:lumOff val="60000"/>
                  </a:schemeClr>
                </a:solidFill>
              </a:rPr>
              <a:t>Burada her Allah'ın günü kaza oluyor.</a:t>
            </a:r>
            <a:br>
              <a:rPr lang="tr-TR" sz="2400" dirty="0">
                <a:solidFill>
                  <a:schemeClr val="accent1">
                    <a:lumMod val="40000"/>
                    <a:lumOff val="60000"/>
                  </a:schemeClr>
                </a:solidFill>
              </a:rPr>
            </a:br>
            <a:r>
              <a:rPr lang="tr-TR" sz="2400" dirty="0"/>
              <a:t/>
            </a:r>
            <a:br>
              <a:rPr lang="tr-TR" sz="2400" dirty="0"/>
            </a:br>
            <a:r>
              <a:rPr lang="tr-TR" sz="2400" dirty="0">
                <a:solidFill>
                  <a:schemeClr val="accent1">
                    <a:lumMod val="75000"/>
                  </a:schemeClr>
                </a:solidFill>
              </a:rPr>
              <a:t>*Değil bir lokma ekmek bir tabak yemek yine bulamaz.</a:t>
            </a:r>
            <a:br>
              <a:rPr lang="tr-TR" sz="2400" dirty="0">
                <a:solidFill>
                  <a:schemeClr val="accent1">
                    <a:lumMod val="75000"/>
                  </a:schemeClr>
                </a:solidFill>
              </a:rPr>
            </a:br>
            <a:endParaRPr lang="tr-TR" sz="2400" dirty="0">
              <a:solidFill>
                <a:schemeClr val="accent1">
                  <a:lumMod val="75000"/>
                </a:schemeClr>
              </a:solidFill>
            </a:endParaRPr>
          </a:p>
        </p:txBody>
      </p:sp>
    </p:spTree>
  </p:cSld>
  <p:clrMapOvr>
    <a:masterClrMapping/>
  </p:clrMapOvr>
  <p:transition spd="slow">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alex-de-souza.com/wp-content/uploads/2011/11/alex-de-souza.jpg"/>
          <p:cNvPicPr>
            <a:picLocks noChangeAspect="1" noChangeArrowheads="1"/>
          </p:cNvPicPr>
          <p:nvPr/>
        </p:nvPicPr>
        <p:blipFill>
          <a:blip r:embed="rId2" cstate="print"/>
          <a:srcRect/>
          <a:stretch>
            <a:fillRect/>
          </a:stretch>
        </p:blipFill>
        <p:spPr bwMode="auto">
          <a:xfrm>
            <a:off x="2915816" y="2348880"/>
            <a:ext cx="3096344" cy="417915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4 Dikdörtgen"/>
          <p:cNvSpPr/>
          <p:nvPr/>
        </p:nvSpPr>
        <p:spPr>
          <a:xfrm>
            <a:off x="323528" y="1484784"/>
            <a:ext cx="10225136" cy="523220"/>
          </a:xfrm>
          <a:prstGeom prst="rect">
            <a:avLst/>
          </a:prstGeom>
        </p:spPr>
        <p:txBody>
          <a:bodyPr wrap="square">
            <a:spAutoFit/>
          </a:bodyPr>
          <a:lstStyle/>
          <a:p>
            <a:r>
              <a:rPr lang="tr-TR" sz="2800" dirty="0" smtClean="0">
                <a:solidFill>
                  <a:schemeClr val="accent1">
                    <a:lumMod val="40000"/>
                    <a:lumOff val="60000"/>
                  </a:schemeClr>
                </a:solidFill>
              </a:rPr>
              <a:t>*Hakan çok iyi futbolcu ama fazla topla oynuyor.</a:t>
            </a:r>
            <a:endParaRPr lang="tr-TR" sz="2800" dirty="0"/>
          </a:p>
        </p:txBody>
      </p:sp>
    </p:spTree>
  </p:cSld>
  <p:clrMapOvr>
    <a:masterClrMapping/>
  </p:clrMapOvr>
  <p:transition spd="slow">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23528" y="764704"/>
            <a:ext cx="8820472" cy="5262979"/>
          </a:xfrm>
          <a:prstGeom prst="rect">
            <a:avLst/>
          </a:prstGeom>
        </p:spPr>
        <p:txBody>
          <a:bodyPr wrap="square">
            <a:spAutoFit/>
          </a:bodyPr>
          <a:lstStyle/>
          <a:p>
            <a:r>
              <a:rPr lang="tr-TR" sz="2400" b="1" dirty="0" smtClean="0"/>
              <a:t>6.)</a:t>
            </a:r>
            <a:r>
              <a:rPr lang="tr-TR" sz="2400" b="1" dirty="0"/>
              <a:t>Anlamca Çelişen Sözcüklerin Bir Arada Kullanılması:</a:t>
            </a:r>
            <a:endParaRPr lang="tr-TR" sz="2400" dirty="0"/>
          </a:p>
          <a:p>
            <a:r>
              <a:rPr lang="tr-TR" sz="2400" dirty="0" smtClean="0"/>
              <a:t>   Bir </a:t>
            </a:r>
            <a:r>
              <a:rPr lang="tr-TR" sz="2400" dirty="0"/>
              <a:t>cümlede anlamca birbirine ters olan sözlerin birlikte kullanılması cümlenin anlam bütünlüğünü bozar.Genellikle kesinlik ihtimal çelişkisi görülür.</a:t>
            </a:r>
            <a:br>
              <a:rPr lang="tr-TR" sz="2400" dirty="0"/>
            </a:br>
            <a:r>
              <a:rPr lang="tr-TR" sz="2400" dirty="0"/>
              <a:t/>
            </a:r>
            <a:br>
              <a:rPr lang="tr-TR" sz="2400" dirty="0"/>
            </a:br>
            <a:r>
              <a:rPr lang="tr-TR" sz="2400" dirty="0">
                <a:solidFill>
                  <a:schemeClr val="accent1">
                    <a:lumMod val="75000"/>
                  </a:schemeClr>
                </a:solidFill>
              </a:rPr>
              <a:t>*Hiç şüphesiz bu olaya en çok üzülen başkan olsa gerek.</a:t>
            </a:r>
            <a:br>
              <a:rPr lang="tr-TR" sz="2400" dirty="0">
                <a:solidFill>
                  <a:schemeClr val="accent1">
                    <a:lumMod val="75000"/>
                  </a:schemeClr>
                </a:solidFill>
              </a:rPr>
            </a:br>
            <a:r>
              <a:rPr lang="tr-TR" sz="2400" dirty="0"/>
              <a:t/>
            </a:r>
            <a:br>
              <a:rPr lang="tr-TR" sz="2400" dirty="0"/>
            </a:br>
            <a:r>
              <a:rPr lang="tr-TR" sz="2400" dirty="0">
                <a:solidFill>
                  <a:schemeClr val="accent1">
                    <a:lumMod val="40000"/>
                    <a:lumOff val="60000"/>
                  </a:schemeClr>
                </a:solidFill>
              </a:rPr>
              <a:t>*Kesinlikle söyleyebilirim ki tedavi hastayı ayağa kaldırabilir.</a:t>
            </a:r>
            <a:br>
              <a:rPr lang="tr-TR" sz="2400" dirty="0">
                <a:solidFill>
                  <a:schemeClr val="accent1">
                    <a:lumMod val="40000"/>
                    <a:lumOff val="60000"/>
                  </a:schemeClr>
                </a:solidFill>
              </a:rPr>
            </a:br>
            <a:endParaRPr lang="tr-TR" sz="2400" dirty="0" smtClean="0">
              <a:solidFill>
                <a:schemeClr val="accent1">
                  <a:lumMod val="40000"/>
                  <a:lumOff val="60000"/>
                </a:schemeClr>
              </a:solidFill>
            </a:endParaRPr>
          </a:p>
          <a:p>
            <a:r>
              <a:rPr lang="tr-TR" sz="2400" dirty="0" smtClean="0">
                <a:solidFill>
                  <a:schemeClr val="accent1">
                    <a:lumMod val="75000"/>
                  </a:schemeClr>
                </a:solidFill>
              </a:rPr>
              <a:t>*</a:t>
            </a:r>
            <a:r>
              <a:rPr lang="tr-TR" sz="2400" dirty="0">
                <a:solidFill>
                  <a:schemeClr val="accent1">
                    <a:lumMod val="75000"/>
                  </a:schemeClr>
                </a:solidFill>
              </a:rPr>
              <a:t>Gönderdiğim paketi eminim bugüne kadar almış olmalısınız.</a:t>
            </a:r>
            <a:r>
              <a:rPr lang="tr-TR" sz="2400" dirty="0"/>
              <a:t/>
            </a:r>
            <a:br>
              <a:rPr lang="tr-TR" sz="2400" dirty="0"/>
            </a:br>
            <a:r>
              <a:rPr lang="tr-TR" sz="2400" dirty="0"/>
              <a:t/>
            </a:r>
            <a:br>
              <a:rPr lang="tr-TR" sz="2400" dirty="0"/>
            </a:br>
            <a:r>
              <a:rPr lang="tr-TR" sz="2400" dirty="0">
                <a:solidFill>
                  <a:schemeClr val="accent1">
                    <a:lumMod val="40000"/>
                    <a:lumOff val="60000"/>
                  </a:schemeClr>
                </a:solidFill>
              </a:rPr>
              <a:t>*Artık kesinlikle böyle bir hataya düşmeyebilir.</a:t>
            </a:r>
            <a:r>
              <a:rPr lang="tr-TR" sz="2400" dirty="0"/>
              <a:t/>
            </a:r>
            <a:br>
              <a:rPr lang="tr-TR" sz="2400" dirty="0"/>
            </a:br>
            <a:endParaRPr lang="tr-TR" sz="2400" dirty="0"/>
          </a:p>
        </p:txBody>
      </p:sp>
    </p:spTree>
  </p:cSld>
  <p:clrMapOvr>
    <a:masterClrMapping/>
  </p:clrMapOvr>
  <p:transition spd="slow">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251520" y="335846"/>
            <a:ext cx="8208912" cy="5632311"/>
          </a:xfrm>
          <a:prstGeom prst="rect">
            <a:avLst/>
          </a:prstGeom>
        </p:spPr>
        <p:txBody>
          <a:bodyPr wrap="square">
            <a:spAutoFit/>
          </a:bodyPr>
          <a:lstStyle/>
          <a:p>
            <a:r>
              <a:rPr lang="tr-TR" sz="2400" b="1" dirty="0" smtClean="0"/>
              <a:t>7.)</a:t>
            </a:r>
            <a:r>
              <a:rPr lang="tr-TR" sz="2400" b="1" dirty="0"/>
              <a:t>Deyim ve </a:t>
            </a:r>
            <a:r>
              <a:rPr lang="tr-TR" sz="2400" b="1" dirty="0" smtClean="0"/>
              <a:t>Atasözü Yanlışları</a:t>
            </a:r>
            <a:r>
              <a:rPr lang="tr-TR" sz="2400" b="1" dirty="0"/>
              <a:t>: </a:t>
            </a:r>
            <a:endParaRPr lang="tr-TR" sz="2400" dirty="0"/>
          </a:p>
          <a:p>
            <a:r>
              <a:rPr lang="tr-TR" sz="2400" dirty="0" smtClean="0"/>
              <a:t>   Deyimler </a:t>
            </a:r>
            <a:r>
              <a:rPr lang="tr-TR" sz="2400" dirty="0"/>
              <a:t>ve </a:t>
            </a:r>
            <a:r>
              <a:rPr lang="tr-TR" sz="2400" dirty="0" smtClean="0"/>
              <a:t>atasözleri kalıplaşmış </a:t>
            </a:r>
            <a:r>
              <a:rPr lang="tr-TR" sz="2400" dirty="0"/>
              <a:t>ve halk diline,kültürüne yerleşmiş kelime gruplarıdır.Bu yüzden deyimlerdeki kelimeler kesinlikle değiştirilemez.Kullanılan deyim, cümleye de uygun olmalıdır</a:t>
            </a:r>
            <a:r>
              <a:rPr lang="tr-TR" sz="2400" dirty="0" smtClean="0"/>
              <a:t>.</a:t>
            </a:r>
          </a:p>
          <a:p>
            <a:r>
              <a:rPr lang="tr-TR" sz="2400" dirty="0"/>
              <a:t/>
            </a:r>
            <a:br>
              <a:rPr lang="tr-TR" sz="2400" dirty="0"/>
            </a:br>
            <a:r>
              <a:rPr lang="tr-TR" sz="2400" dirty="0" smtClean="0">
                <a:solidFill>
                  <a:schemeClr val="accent1">
                    <a:lumMod val="75000"/>
                  </a:schemeClr>
                </a:solidFill>
              </a:rPr>
              <a:t>*</a:t>
            </a:r>
            <a:r>
              <a:rPr lang="tr-TR" sz="2400" dirty="0">
                <a:solidFill>
                  <a:schemeClr val="accent1">
                    <a:lumMod val="75000"/>
                  </a:schemeClr>
                </a:solidFill>
              </a:rPr>
              <a:t>Ona ayak bağı oluyor , işini çabuk bitirmesini sağlıyordu.</a:t>
            </a:r>
            <a:r>
              <a:rPr lang="tr-TR" sz="2400" dirty="0"/>
              <a:t/>
            </a:r>
            <a:br>
              <a:rPr lang="tr-TR" sz="2400" dirty="0"/>
            </a:br>
            <a:endParaRPr lang="tr-TR" sz="2400" dirty="0" smtClean="0"/>
          </a:p>
          <a:p>
            <a:r>
              <a:rPr lang="tr-TR" sz="2400" dirty="0" smtClean="0">
                <a:solidFill>
                  <a:schemeClr val="accent1">
                    <a:lumMod val="60000"/>
                    <a:lumOff val="40000"/>
                  </a:schemeClr>
                </a:solidFill>
              </a:rPr>
              <a:t>*</a:t>
            </a:r>
            <a:r>
              <a:rPr lang="tr-TR" sz="2400" dirty="0">
                <a:solidFill>
                  <a:schemeClr val="accent1">
                    <a:lumMod val="60000"/>
                    <a:lumOff val="40000"/>
                  </a:schemeClr>
                </a:solidFill>
              </a:rPr>
              <a:t>Ona yardım et elinden geleni ardına koyma.</a:t>
            </a:r>
            <a:br>
              <a:rPr lang="tr-TR" sz="2400" dirty="0">
                <a:solidFill>
                  <a:schemeClr val="accent1">
                    <a:lumMod val="60000"/>
                    <a:lumOff val="40000"/>
                  </a:schemeClr>
                </a:solidFill>
              </a:rPr>
            </a:br>
            <a:r>
              <a:rPr lang="tr-TR" sz="2400" dirty="0"/>
              <a:t/>
            </a:r>
            <a:br>
              <a:rPr lang="tr-TR" sz="2400" dirty="0"/>
            </a:br>
            <a:r>
              <a:rPr lang="tr-TR" sz="2400" dirty="0">
                <a:solidFill>
                  <a:schemeClr val="accent1">
                    <a:lumMod val="75000"/>
                  </a:schemeClr>
                </a:solidFill>
              </a:rPr>
              <a:t>*Ev sahibi </a:t>
            </a:r>
            <a:r>
              <a:rPr lang="tr-TR" sz="2400" dirty="0" smtClean="0">
                <a:solidFill>
                  <a:schemeClr val="accent1">
                    <a:lumMod val="75000"/>
                  </a:schemeClr>
                </a:solidFill>
              </a:rPr>
              <a:t>, Ayşe </a:t>
            </a:r>
            <a:r>
              <a:rPr lang="tr-TR" sz="2400" dirty="0">
                <a:solidFill>
                  <a:schemeClr val="accent1">
                    <a:lumMod val="75000"/>
                  </a:schemeClr>
                </a:solidFill>
              </a:rPr>
              <a:t>Hanıma bu ne şıklık böyle deyince Ayşe Hanım üzerine alındı.</a:t>
            </a:r>
            <a:br>
              <a:rPr lang="tr-TR" sz="2400" dirty="0">
                <a:solidFill>
                  <a:schemeClr val="accent1">
                    <a:lumMod val="75000"/>
                  </a:schemeClr>
                </a:solidFill>
              </a:rPr>
            </a:br>
            <a:endParaRPr lang="tr-TR" sz="2400" dirty="0">
              <a:solidFill>
                <a:schemeClr val="accent1">
                  <a:lumMod val="75000"/>
                </a:schemeClr>
              </a:solidFill>
            </a:endParaRPr>
          </a:p>
        </p:txBody>
      </p:sp>
    </p:spTree>
  </p:cSld>
  <p:clrMapOvr>
    <a:masterClrMapping/>
  </p:clrMapOvr>
  <p:transition spd="slow">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67544" y="1484784"/>
            <a:ext cx="9036496" cy="3785652"/>
          </a:xfrm>
          <a:prstGeom prst="rect">
            <a:avLst/>
          </a:prstGeom>
        </p:spPr>
        <p:txBody>
          <a:bodyPr wrap="square">
            <a:spAutoFit/>
          </a:bodyPr>
          <a:lstStyle/>
          <a:p>
            <a:r>
              <a:rPr lang="tr-TR" sz="2400" b="1" dirty="0" smtClean="0"/>
              <a:t>8.)</a:t>
            </a:r>
            <a:r>
              <a:rPr lang="tr-TR" sz="2400" b="1" dirty="0"/>
              <a:t>Gereksiz Yardımcı Eylemler Kullanma:</a:t>
            </a:r>
            <a:endParaRPr lang="tr-TR" sz="2400" dirty="0"/>
          </a:p>
          <a:p>
            <a:r>
              <a:rPr lang="tr-TR" sz="2400" dirty="0" smtClean="0"/>
              <a:t>   Türkçede </a:t>
            </a:r>
            <a:r>
              <a:rPr lang="tr-TR" sz="2400" dirty="0"/>
              <a:t>doğrudan fiil olarak çekimlenebilecek bir kelimenin yardımcı eylem alarak çekimlenmesi yanlıştır.</a:t>
            </a:r>
            <a:br>
              <a:rPr lang="tr-TR" sz="2400" dirty="0"/>
            </a:br>
            <a:r>
              <a:rPr lang="tr-TR" sz="2400" dirty="0"/>
              <a:t/>
            </a:r>
            <a:br>
              <a:rPr lang="tr-TR" sz="2400" dirty="0"/>
            </a:br>
            <a:r>
              <a:rPr lang="tr-TR" sz="2400" dirty="0">
                <a:solidFill>
                  <a:schemeClr val="accent1">
                    <a:lumMod val="60000"/>
                    <a:lumOff val="40000"/>
                  </a:schemeClr>
                </a:solidFill>
              </a:rPr>
              <a:t>*Boşuna umut etme oraya gelmeyeceğim.</a:t>
            </a:r>
            <a:r>
              <a:rPr lang="tr-TR" sz="2400" dirty="0"/>
              <a:t/>
            </a:r>
            <a:br>
              <a:rPr lang="tr-TR" sz="2400" dirty="0"/>
            </a:br>
            <a:endParaRPr lang="tr-TR" sz="2400" dirty="0" smtClean="0"/>
          </a:p>
          <a:p>
            <a:r>
              <a:rPr lang="tr-TR" sz="2400" dirty="0" smtClean="0">
                <a:solidFill>
                  <a:schemeClr val="accent1">
                    <a:lumMod val="75000"/>
                  </a:schemeClr>
                </a:solidFill>
              </a:rPr>
              <a:t>*</a:t>
            </a:r>
            <a:r>
              <a:rPr lang="tr-TR" sz="2400" dirty="0">
                <a:solidFill>
                  <a:schemeClr val="accent1">
                    <a:lumMod val="75000"/>
                  </a:schemeClr>
                </a:solidFill>
              </a:rPr>
              <a:t>Benden kuşku etmemelisin.</a:t>
            </a:r>
            <a:r>
              <a:rPr lang="tr-TR" sz="2400" dirty="0"/>
              <a:t/>
            </a:r>
            <a:br>
              <a:rPr lang="tr-TR" sz="2400" dirty="0"/>
            </a:br>
            <a:endParaRPr lang="tr-TR" sz="2400" dirty="0" smtClean="0"/>
          </a:p>
          <a:p>
            <a:r>
              <a:rPr lang="tr-TR" sz="2400" dirty="0" smtClean="0">
                <a:solidFill>
                  <a:schemeClr val="accent1">
                    <a:lumMod val="60000"/>
                    <a:lumOff val="40000"/>
                  </a:schemeClr>
                </a:solidFill>
              </a:rPr>
              <a:t>*</a:t>
            </a:r>
            <a:r>
              <a:rPr lang="tr-TR" sz="2400" dirty="0">
                <a:solidFill>
                  <a:schemeClr val="accent1">
                    <a:lumMod val="60000"/>
                    <a:lumOff val="40000"/>
                  </a:schemeClr>
                </a:solidFill>
              </a:rPr>
              <a:t>Senin düşüncelerin hiçbir zaman bana etki etmez.</a:t>
            </a:r>
            <a:r>
              <a:rPr lang="tr-TR" sz="2400" dirty="0"/>
              <a:t/>
            </a:r>
            <a:br>
              <a:rPr lang="tr-TR" sz="2400" dirty="0"/>
            </a:br>
            <a:endParaRPr lang="tr-TR" sz="2400" dirty="0"/>
          </a:p>
        </p:txBody>
      </p:sp>
    </p:spTree>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827584" y="1268760"/>
            <a:ext cx="7416824" cy="5262979"/>
          </a:xfrm>
          <a:prstGeom prst="rect">
            <a:avLst/>
          </a:prstGeom>
        </p:spPr>
        <p:txBody>
          <a:bodyPr wrap="square">
            <a:spAutoFit/>
          </a:bodyPr>
          <a:lstStyle/>
          <a:p>
            <a:r>
              <a:rPr lang="tr-TR" sz="2400" b="1" dirty="0" smtClean="0"/>
              <a:t>9.)</a:t>
            </a:r>
            <a:r>
              <a:rPr lang="tr-TR" sz="2400" b="1" dirty="0"/>
              <a:t>Mantık Hataları:</a:t>
            </a:r>
            <a:endParaRPr lang="tr-TR" sz="2400" dirty="0"/>
          </a:p>
          <a:p>
            <a:r>
              <a:rPr lang="tr-TR" sz="2400" dirty="0" smtClean="0"/>
              <a:t>   İyi </a:t>
            </a:r>
            <a:r>
              <a:rPr lang="tr-TR" sz="2400" dirty="0"/>
              <a:t>ve sağlam bir cümlenin temel mantık ilkelerine uygun olması gerekir aksi taktirde anlatım bozukluğu yapılmış olur.</a:t>
            </a:r>
            <a:br>
              <a:rPr lang="tr-TR" sz="2400" dirty="0"/>
            </a:br>
            <a:r>
              <a:rPr lang="tr-TR" sz="2400" dirty="0"/>
              <a:t/>
            </a:r>
            <a:br>
              <a:rPr lang="tr-TR" sz="2400" dirty="0"/>
            </a:br>
            <a:r>
              <a:rPr lang="tr-TR" sz="2400" dirty="0">
                <a:solidFill>
                  <a:schemeClr val="accent1">
                    <a:lumMod val="75000"/>
                  </a:schemeClr>
                </a:solidFill>
              </a:rPr>
              <a:t>*Seninle değil şehir içinde gezmek, dünya turuna bile çıkılmaz.</a:t>
            </a:r>
            <a:r>
              <a:rPr lang="tr-TR" sz="2400" dirty="0"/>
              <a:t/>
            </a:r>
            <a:br>
              <a:rPr lang="tr-TR" sz="2400" dirty="0"/>
            </a:br>
            <a:endParaRPr lang="tr-TR" sz="2400" dirty="0" smtClean="0">
              <a:solidFill>
                <a:schemeClr val="accent1">
                  <a:lumMod val="60000"/>
                  <a:lumOff val="40000"/>
                </a:schemeClr>
              </a:solidFill>
            </a:endParaRPr>
          </a:p>
          <a:p>
            <a:r>
              <a:rPr lang="tr-TR" sz="2400" dirty="0" smtClean="0">
                <a:solidFill>
                  <a:schemeClr val="accent1">
                    <a:lumMod val="60000"/>
                    <a:lumOff val="40000"/>
                  </a:schemeClr>
                </a:solidFill>
              </a:rPr>
              <a:t>*Önümüzdeki </a:t>
            </a:r>
            <a:r>
              <a:rPr lang="tr-TR" sz="2400" dirty="0">
                <a:solidFill>
                  <a:schemeClr val="accent1">
                    <a:lumMod val="60000"/>
                    <a:lumOff val="40000"/>
                  </a:schemeClr>
                </a:solidFill>
              </a:rPr>
              <a:t>haftanın önemli programlarından bazılarını sizlere hatırlatmaya çalıştık.</a:t>
            </a:r>
            <a:r>
              <a:rPr lang="tr-TR" sz="2400" dirty="0"/>
              <a:t/>
            </a:r>
            <a:br>
              <a:rPr lang="tr-TR" sz="2400" dirty="0"/>
            </a:br>
            <a:endParaRPr lang="tr-TR" sz="2400" dirty="0" smtClean="0"/>
          </a:p>
          <a:p>
            <a:r>
              <a:rPr lang="tr-TR" sz="2400" dirty="0" smtClean="0">
                <a:solidFill>
                  <a:schemeClr val="accent1">
                    <a:lumMod val="75000"/>
                  </a:schemeClr>
                </a:solidFill>
              </a:rPr>
              <a:t>*</a:t>
            </a:r>
            <a:r>
              <a:rPr lang="tr-TR" sz="2400" dirty="0">
                <a:solidFill>
                  <a:schemeClr val="accent1">
                    <a:lumMod val="75000"/>
                  </a:schemeClr>
                </a:solidFill>
              </a:rPr>
              <a:t>Beyin zarı </a:t>
            </a:r>
            <a:r>
              <a:rPr lang="tr-TR" sz="2400" dirty="0" smtClean="0">
                <a:solidFill>
                  <a:schemeClr val="accent1">
                    <a:lumMod val="75000"/>
                  </a:schemeClr>
                </a:solidFill>
              </a:rPr>
              <a:t>iltihapları iyi </a:t>
            </a:r>
            <a:r>
              <a:rPr lang="tr-TR" sz="2400" dirty="0">
                <a:solidFill>
                  <a:schemeClr val="accent1">
                    <a:lumMod val="75000"/>
                  </a:schemeClr>
                </a:solidFill>
              </a:rPr>
              <a:t>tedavi edilmezse ölüme;hatta </a:t>
            </a:r>
            <a:r>
              <a:rPr lang="tr-TR" sz="2400" dirty="0" smtClean="0">
                <a:solidFill>
                  <a:schemeClr val="accent1">
                    <a:lumMod val="75000"/>
                  </a:schemeClr>
                </a:solidFill>
              </a:rPr>
              <a:t>sara nöbetlerine </a:t>
            </a:r>
            <a:r>
              <a:rPr lang="tr-TR" sz="2400" dirty="0">
                <a:solidFill>
                  <a:schemeClr val="accent1">
                    <a:lumMod val="75000"/>
                  </a:schemeClr>
                </a:solidFill>
              </a:rPr>
              <a:t>dahi yol açabilir.</a:t>
            </a:r>
            <a:br>
              <a:rPr lang="tr-TR" sz="2400" dirty="0">
                <a:solidFill>
                  <a:schemeClr val="accent1">
                    <a:lumMod val="75000"/>
                  </a:schemeClr>
                </a:solidFill>
              </a:rPr>
            </a:br>
            <a:endParaRPr lang="tr-TR" sz="2400" dirty="0">
              <a:solidFill>
                <a:schemeClr val="accent1">
                  <a:lumMod val="75000"/>
                </a:schemeClr>
              </a:solidFill>
            </a:endParaRPr>
          </a:p>
        </p:txBody>
      </p:sp>
    </p:spTree>
  </p:cSld>
  <p:clrMapOvr>
    <a:masterClrMapping/>
  </p:clrMapOvr>
  <p:transition spd="slow">
    <p:randomBa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51520" y="620688"/>
            <a:ext cx="8892480" cy="5447645"/>
          </a:xfrm>
          <a:prstGeom prst="rect">
            <a:avLst/>
          </a:prstGeom>
        </p:spPr>
        <p:txBody>
          <a:bodyPr wrap="square">
            <a:spAutoFit/>
          </a:bodyPr>
          <a:lstStyle/>
          <a:p>
            <a:r>
              <a:rPr lang="tr-TR" sz="2400" b="1" dirty="0" smtClean="0"/>
              <a:t>10.)Zamir</a:t>
            </a:r>
            <a:r>
              <a:rPr lang="tr-TR" sz="2400" b="1" dirty="0"/>
              <a:t> </a:t>
            </a:r>
            <a:r>
              <a:rPr lang="tr-TR" sz="2400" b="1" dirty="0" smtClean="0"/>
              <a:t>Eksikliğinden </a:t>
            </a:r>
            <a:r>
              <a:rPr lang="tr-TR" sz="2400" b="1" dirty="0"/>
              <a:t>Kaynaklanan Anlatım </a:t>
            </a:r>
            <a:r>
              <a:rPr lang="tr-TR" sz="2400" b="1" dirty="0" smtClean="0"/>
              <a:t>Bozuklukları:</a:t>
            </a:r>
            <a:endParaRPr lang="tr-TR" sz="2400" dirty="0"/>
          </a:p>
          <a:p>
            <a:r>
              <a:rPr lang="tr-TR" sz="2400" dirty="0"/>
              <a:t> </a:t>
            </a:r>
            <a:r>
              <a:rPr lang="tr-TR" sz="2400" dirty="0" smtClean="0"/>
              <a:t>    </a:t>
            </a:r>
          </a:p>
          <a:p>
            <a:r>
              <a:rPr lang="tr-TR" sz="2400" dirty="0" smtClean="0"/>
              <a:t>    Bazı </a:t>
            </a:r>
            <a:r>
              <a:rPr lang="tr-TR" sz="2400" dirty="0"/>
              <a:t>cümlelerde iyelik zamiri kullanılmadığı taktirde bir anlam belirsizliği ortaya çıkar.Cümlenin başına hem senin hem de onun zamirini getirebiliyorsak orada bir anlam belirsizliği vardır.Bu tip cümlelerdeki anlam belirsizliğini gidermek için cümlenin uygun bir yerine iyelik zamirinin getirilmesi gerekir.Aksi taktirde anlam belirsizliğinden kaynaklanan bir anlatım bozukluğu doğar.</a:t>
            </a:r>
            <a:br>
              <a:rPr lang="tr-TR" sz="2400" dirty="0"/>
            </a:br>
            <a:r>
              <a:rPr lang="tr-TR" sz="2400" dirty="0"/>
              <a:t/>
            </a:r>
            <a:br>
              <a:rPr lang="tr-TR" sz="2400" dirty="0"/>
            </a:br>
            <a:r>
              <a:rPr lang="tr-TR" sz="2400" dirty="0">
                <a:solidFill>
                  <a:schemeClr val="accent1">
                    <a:lumMod val="60000"/>
                    <a:lumOff val="40000"/>
                  </a:schemeClr>
                </a:solidFill>
              </a:rPr>
              <a:t>*Ehliyetini polis almış öyle mi?</a:t>
            </a:r>
            <a:r>
              <a:rPr lang="tr-TR" sz="2400" dirty="0"/>
              <a:t/>
            </a:r>
            <a:br>
              <a:rPr lang="tr-TR" sz="2400" dirty="0"/>
            </a:br>
            <a:endParaRPr lang="tr-TR" sz="2400" dirty="0" smtClean="0"/>
          </a:p>
          <a:p>
            <a:r>
              <a:rPr lang="tr-TR" sz="2400" dirty="0" smtClean="0">
                <a:solidFill>
                  <a:schemeClr val="accent1">
                    <a:lumMod val="75000"/>
                  </a:schemeClr>
                </a:solidFill>
              </a:rPr>
              <a:t>*</a:t>
            </a:r>
            <a:r>
              <a:rPr lang="tr-TR" sz="2400" dirty="0">
                <a:solidFill>
                  <a:schemeClr val="accent1">
                    <a:lumMod val="75000"/>
                  </a:schemeClr>
                </a:solidFill>
              </a:rPr>
              <a:t>Bana ne söyleyeceğini biliyorum.</a:t>
            </a:r>
            <a:r>
              <a:rPr lang="tr-TR" sz="2400" dirty="0"/>
              <a:t/>
            </a:r>
            <a:br>
              <a:rPr lang="tr-TR" sz="2400" dirty="0"/>
            </a:br>
            <a:r>
              <a:rPr lang="tr-TR" dirty="0"/>
              <a:t/>
            </a:r>
            <a:br>
              <a:rPr lang="tr-TR" dirty="0"/>
            </a:br>
            <a:endParaRPr lang="tr-TR" dirty="0"/>
          </a:p>
        </p:txBody>
      </p:sp>
    </p:spTree>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899592" y="1196752"/>
            <a:ext cx="7056784" cy="4031873"/>
          </a:xfrm>
          <a:prstGeom prst="rect">
            <a:avLst/>
          </a:prstGeom>
        </p:spPr>
        <p:txBody>
          <a:bodyPr wrap="square">
            <a:spAutoFit/>
          </a:bodyPr>
          <a:lstStyle/>
          <a:p>
            <a:r>
              <a:rPr lang="tr-TR" sz="3200" b="1" dirty="0">
                <a:solidFill>
                  <a:schemeClr val="accent1">
                    <a:lumMod val="75000"/>
                  </a:schemeClr>
                </a:solidFill>
              </a:rPr>
              <a:t>Not:</a:t>
            </a:r>
            <a:r>
              <a:rPr lang="tr-TR" sz="3200" dirty="0"/>
              <a:t>Bazen de bu belirsizlik noktalama işaretleriyle giderilir.</a:t>
            </a:r>
            <a:br>
              <a:rPr lang="tr-TR" sz="3200" dirty="0"/>
            </a:br>
            <a:r>
              <a:rPr lang="tr-TR" sz="3200" dirty="0"/>
              <a:t/>
            </a:r>
            <a:br>
              <a:rPr lang="tr-TR" sz="3200" dirty="0"/>
            </a:br>
            <a:r>
              <a:rPr lang="tr-TR" sz="3200" dirty="0">
                <a:solidFill>
                  <a:schemeClr val="accent1">
                    <a:lumMod val="60000"/>
                    <a:lumOff val="40000"/>
                  </a:schemeClr>
                </a:solidFill>
              </a:rPr>
              <a:t>*Hırsız, çocuğu kovaladı. </a:t>
            </a:r>
          </a:p>
          <a:p>
            <a:endParaRPr lang="tr-TR" sz="3200" dirty="0" smtClean="0"/>
          </a:p>
          <a:p>
            <a:r>
              <a:rPr lang="tr-TR" sz="3200" dirty="0" smtClean="0">
                <a:solidFill>
                  <a:schemeClr val="accent1">
                    <a:lumMod val="75000"/>
                  </a:schemeClr>
                </a:solidFill>
              </a:rPr>
              <a:t>*</a:t>
            </a:r>
            <a:r>
              <a:rPr lang="tr-TR" sz="3200" dirty="0">
                <a:solidFill>
                  <a:schemeClr val="accent1">
                    <a:lumMod val="75000"/>
                  </a:schemeClr>
                </a:solidFill>
              </a:rPr>
              <a:t>Genç, adama seslendi. </a:t>
            </a:r>
          </a:p>
          <a:p>
            <a:endParaRPr lang="tr-TR" sz="3200" dirty="0" smtClean="0">
              <a:solidFill>
                <a:schemeClr val="accent1">
                  <a:lumMod val="60000"/>
                  <a:lumOff val="40000"/>
                </a:schemeClr>
              </a:solidFill>
            </a:endParaRPr>
          </a:p>
          <a:p>
            <a:r>
              <a:rPr lang="tr-TR" sz="3200" dirty="0" smtClean="0">
                <a:solidFill>
                  <a:schemeClr val="accent1">
                    <a:lumMod val="60000"/>
                    <a:lumOff val="40000"/>
                  </a:schemeClr>
                </a:solidFill>
              </a:rPr>
              <a:t>*</a:t>
            </a:r>
            <a:r>
              <a:rPr lang="tr-TR" sz="3200" dirty="0">
                <a:solidFill>
                  <a:schemeClr val="accent1">
                    <a:lumMod val="60000"/>
                    <a:lumOff val="40000"/>
                  </a:schemeClr>
                </a:solidFill>
              </a:rPr>
              <a:t>O, soruları yapamadı.</a:t>
            </a:r>
          </a:p>
        </p:txBody>
      </p:sp>
    </p:spTree>
  </p:cSld>
  <p:clrMapOvr>
    <a:masterClrMapping/>
  </p:clrMapOvr>
  <p:transition spd="slow">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043608" y="1340768"/>
            <a:ext cx="7272808" cy="4154984"/>
          </a:xfrm>
          <a:prstGeom prst="rect">
            <a:avLst/>
          </a:prstGeom>
        </p:spPr>
        <p:txBody>
          <a:bodyPr wrap="square">
            <a:spAutoFit/>
          </a:bodyPr>
          <a:lstStyle/>
          <a:p>
            <a:r>
              <a:rPr lang="tr-TR" sz="2400" b="1" dirty="0"/>
              <a:t>11)Karşılaştırma Hataları:</a:t>
            </a:r>
            <a:endParaRPr lang="tr-TR" sz="2400" dirty="0"/>
          </a:p>
          <a:p>
            <a:r>
              <a:rPr lang="tr-TR" sz="2400" dirty="0" smtClean="0"/>
              <a:t>     Bazı </a:t>
            </a:r>
            <a:r>
              <a:rPr lang="tr-TR" sz="2400" dirty="0"/>
              <a:t>cümlelerden iki farklı anlam çıkabilmektedir.Bu tip karşılaştırma bildiren cümlelerdeki anlatım bulanıklığı giderilmediği taktirde anlatım bozukluğu ortaya çıkar.</a:t>
            </a:r>
            <a:br>
              <a:rPr lang="tr-TR" sz="2400" dirty="0"/>
            </a:br>
            <a:r>
              <a:rPr lang="tr-TR" sz="2400" dirty="0"/>
              <a:t/>
            </a:r>
            <a:br>
              <a:rPr lang="tr-TR" sz="2400" dirty="0"/>
            </a:br>
            <a:r>
              <a:rPr lang="tr-TR" sz="2400" dirty="0">
                <a:solidFill>
                  <a:schemeClr val="accent1">
                    <a:lumMod val="75000"/>
                  </a:schemeClr>
                </a:solidFill>
              </a:rPr>
              <a:t>*Adam,politikayla karısından çok ilgileniyor.</a:t>
            </a:r>
            <a:r>
              <a:rPr lang="tr-TR" sz="2400" dirty="0"/>
              <a:t/>
            </a:r>
            <a:br>
              <a:rPr lang="tr-TR" sz="2400" dirty="0"/>
            </a:br>
            <a:endParaRPr lang="tr-TR" sz="2400" dirty="0" smtClean="0"/>
          </a:p>
          <a:p>
            <a:r>
              <a:rPr lang="tr-TR" sz="2400" dirty="0" smtClean="0">
                <a:solidFill>
                  <a:schemeClr val="accent1">
                    <a:lumMod val="60000"/>
                    <a:lumOff val="40000"/>
                  </a:schemeClr>
                </a:solidFill>
              </a:rPr>
              <a:t>*</a:t>
            </a:r>
            <a:r>
              <a:rPr lang="tr-TR" sz="2400" dirty="0">
                <a:solidFill>
                  <a:schemeClr val="accent1">
                    <a:lumMod val="60000"/>
                    <a:lumOff val="40000"/>
                  </a:schemeClr>
                </a:solidFill>
              </a:rPr>
              <a:t>Bu kötü insanlara sizden çok kızıyorum.</a:t>
            </a:r>
            <a:r>
              <a:rPr lang="tr-TR" sz="2400" dirty="0"/>
              <a:t/>
            </a:r>
            <a:br>
              <a:rPr lang="tr-TR" sz="2400" dirty="0"/>
            </a:br>
            <a:endParaRPr lang="tr-TR" sz="2400" dirty="0" smtClean="0">
              <a:solidFill>
                <a:schemeClr val="accent1">
                  <a:lumMod val="75000"/>
                </a:schemeClr>
              </a:solidFill>
            </a:endParaRPr>
          </a:p>
          <a:p>
            <a:r>
              <a:rPr lang="tr-TR" sz="2400" dirty="0" smtClean="0">
                <a:solidFill>
                  <a:schemeClr val="accent1">
                    <a:lumMod val="75000"/>
                  </a:schemeClr>
                </a:solidFill>
              </a:rPr>
              <a:t>*</a:t>
            </a:r>
            <a:r>
              <a:rPr lang="tr-TR" sz="2400" dirty="0">
                <a:solidFill>
                  <a:schemeClr val="accent1">
                    <a:lumMod val="75000"/>
                  </a:schemeClr>
                </a:solidFill>
              </a:rPr>
              <a:t>Sen onu benden çok aradın.</a:t>
            </a:r>
          </a:p>
        </p:txBody>
      </p:sp>
    </p:spTree>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323528" y="764704"/>
            <a:ext cx="8418354" cy="2585323"/>
          </a:xfrm>
          <a:prstGeom prst="rect">
            <a:avLst/>
          </a:prstGeom>
          <a:noFill/>
        </p:spPr>
        <p:txBody>
          <a:bodyPr wrap="square" lIns="91440" tIns="45720" rIns="91440" bIns="45720">
            <a:spAutoFit/>
          </a:bodyPr>
          <a:lstStyle/>
          <a:p>
            <a:pPr algn="ctr"/>
            <a:r>
              <a:rPr lang="tr-TR"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KONUŞMALARDA</a:t>
            </a:r>
          </a:p>
          <a:p>
            <a:pPr algn="ctr"/>
            <a:r>
              <a:rPr lang="tr-TR"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YAPILAN </a:t>
            </a:r>
          </a:p>
          <a:p>
            <a:pPr algn="ctr"/>
            <a:r>
              <a:rPr lang="tr-TR"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ANLATIM BOZUKLUKLARI</a:t>
            </a:r>
            <a:endParaRPr lang="tr-TR"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8" name="7 Bulut Belirtme Çizgisi"/>
          <p:cNvSpPr/>
          <p:nvPr/>
        </p:nvSpPr>
        <p:spPr>
          <a:xfrm>
            <a:off x="3635896" y="3212976"/>
            <a:ext cx="3168352" cy="2448272"/>
          </a:xfrm>
          <a:prstGeom prst="cloudCallou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4 Gülen Yüz"/>
          <p:cNvSpPr/>
          <p:nvPr/>
        </p:nvSpPr>
        <p:spPr>
          <a:xfrm>
            <a:off x="2411760" y="3501008"/>
            <a:ext cx="1224136" cy="129614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0" name="9 Düz Bağlayıcı"/>
          <p:cNvCxnSpPr>
            <a:stCxn id="5" idx="4"/>
          </p:cNvCxnSpPr>
          <p:nvPr/>
        </p:nvCxnSpPr>
        <p:spPr>
          <a:xfrm flipH="1">
            <a:off x="2987824" y="4797152"/>
            <a:ext cx="36004" cy="170080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3059832" y="5445224"/>
            <a:ext cx="432048"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14 Düz Bağlayıcı"/>
          <p:cNvCxnSpPr/>
          <p:nvPr/>
        </p:nvCxnSpPr>
        <p:spPr>
          <a:xfrm flipH="1">
            <a:off x="2483768" y="5445224"/>
            <a:ext cx="504056"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2987824" y="6525344"/>
            <a:ext cx="576064" cy="332656"/>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18 Düz Bağlayıcı"/>
          <p:cNvCxnSpPr/>
          <p:nvPr/>
        </p:nvCxnSpPr>
        <p:spPr>
          <a:xfrm flipH="1">
            <a:off x="2483768" y="6525344"/>
            <a:ext cx="504056" cy="332656"/>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539552" y="476672"/>
            <a:ext cx="8316416" cy="6001643"/>
          </a:xfrm>
          <a:prstGeom prst="rect">
            <a:avLst/>
          </a:prstGeom>
        </p:spPr>
        <p:txBody>
          <a:bodyPr wrap="square">
            <a:spAutoFit/>
          </a:bodyPr>
          <a:lstStyle/>
          <a:p>
            <a:r>
              <a:rPr lang="tr-TR" sz="2400" b="1" dirty="0">
                <a:solidFill>
                  <a:schemeClr val="accent1">
                    <a:lumMod val="60000"/>
                    <a:lumOff val="40000"/>
                  </a:schemeClr>
                </a:solidFill>
              </a:rPr>
              <a:t>DİLBİLGİSİ BAKIMINDAN ANLATIM </a:t>
            </a:r>
            <a:r>
              <a:rPr lang="tr-TR" sz="2400" b="1" dirty="0" smtClean="0">
                <a:solidFill>
                  <a:schemeClr val="accent1">
                    <a:lumMod val="60000"/>
                    <a:lumOff val="40000"/>
                  </a:schemeClr>
                </a:solidFill>
              </a:rPr>
              <a:t>BOZUKLUKLARI</a:t>
            </a:r>
            <a:endParaRPr lang="tr-TR" sz="2400" dirty="0" smtClean="0">
              <a:solidFill>
                <a:schemeClr val="accent1">
                  <a:lumMod val="60000"/>
                  <a:lumOff val="40000"/>
                </a:schemeClr>
              </a:solidFill>
            </a:endParaRPr>
          </a:p>
          <a:p>
            <a:r>
              <a:rPr lang="tr-TR" sz="2400" dirty="0"/>
              <a:t/>
            </a:r>
            <a:br>
              <a:rPr lang="tr-TR" sz="2400" dirty="0"/>
            </a:br>
            <a:r>
              <a:rPr lang="tr-TR" sz="2400" b="1" dirty="0"/>
              <a:t>1)Yüklem Yanlışlığından Doğan Anlatım Bozuklukları:</a:t>
            </a:r>
            <a:endParaRPr lang="tr-TR" sz="2400" dirty="0"/>
          </a:p>
          <a:p>
            <a:r>
              <a:rPr lang="tr-TR" sz="2400" dirty="0" smtClean="0"/>
              <a:t>    Yüklemle </a:t>
            </a:r>
            <a:r>
              <a:rPr lang="tr-TR" sz="2400" dirty="0"/>
              <a:t>ilgili yanlışlıklar, yüklemin çatı,kişi,zaman,yardımcı eylemler,ek eylemler gibi noktalarda cümleye uygunluk göstermemesi durumudur.</a:t>
            </a:r>
            <a:br>
              <a:rPr lang="tr-TR" sz="2400" dirty="0"/>
            </a:br>
            <a:r>
              <a:rPr lang="tr-TR" sz="2400" dirty="0"/>
              <a:t/>
            </a:r>
            <a:br>
              <a:rPr lang="tr-TR" sz="2400" dirty="0"/>
            </a:br>
            <a:r>
              <a:rPr lang="tr-TR" sz="2400" dirty="0">
                <a:solidFill>
                  <a:schemeClr val="accent1">
                    <a:lumMod val="75000"/>
                  </a:schemeClr>
                </a:solidFill>
              </a:rPr>
              <a:t>*Kahvaltıda peynir,ekmek ve çay içtik. </a:t>
            </a:r>
            <a:br>
              <a:rPr lang="tr-TR" sz="2400" dirty="0">
                <a:solidFill>
                  <a:schemeClr val="accent1">
                    <a:lumMod val="75000"/>
                  </a:schemeClr>
                </a:solidFill>
              </a:rPr>
            </a:br>
            <a:endParaRPr lang="tr-TR" sz="2400" dirty="0" smtClean="0">
              <a:solidFill>
                <a:schemeClr val="accent1">
                  <a:lumMod val="75000"/>
                </a:schemeClr>
              </a:solidFill>
            </a:endParaRPr>
          </a:p>
          <a:p>
            <a:r>
              <a:rPr lang="tr-TR" sz="2400" dirty="0" smtClean="0">
                <a:solidFill>
                  <a:schemeClr val="accent1">
                    <a:lumMod val="60000"/>
                    <a:lumOff val="40000"/>
                  </a:schemeClr>
                </a:solidFill>
              </a:rPr>
              <a:t>*</a:t>
            </a:r>
            <a:r>
              <a:rPr lang="tr-TR" sz="2400" dirty="0">
                <a:solidFill>
                  <a:schemeClr val="accent1">
                    <a:lumMod val="60000"/>
                    <a:lumOff val="40000"/>
                  </a:schemeClr>
                </a:solidFill>
              </a:rPr>
              <a:t>İçkiyi az sigarayı hiç içmem.</a:t>
            </a:r>
            <a:br>
              <a:rPr lang="tr-TR" sz="2400" dirty="0">
                <a:solidFill>
                  <a:schemeClr val="accent1">
                    <a:lumMod val="60000"/>
                    <a:lumOff val="40000"/>
                  </a:schemeClr>
                </a:solidFill>
              </a:rPr>
            </a:br>
            <a:endParaRPr lang="tr-TR" sz="2400" dirty="0" smtClean="0">
              <a:solidFill>
                <a:schemeClr val="accent1">
                  <a:lumMod val="60000"/>
                  <a:lumOff val="40000"/>
                </a:schemeClr>
              </a:solidFill>
            </a:endParaRPr>
          </a:p>
          <a:p>
            <a:r>
              <a:rPr lang="tr-TR" sz="2400" dirty="0" smtClean="0">
                <a:solidFill>
                  <a:schemeClr val="accent1">
                    <a:lumMod val="75000"/>
                  </a:schemeClr>
                </a:solidFill>
              </a:rPr>
              <a:t>*</a:t>
            </a:r>
            <a:r>
              <a:rPr lang="tr-TR" sz="2400" dirty="0">
                <a:solidFill>
                  <a:schemeClr val="accent1">
                    <a:lumMod val="75000"/>
                  </a:schemeClr>
                </a:solidFill>
              </a:rPr>
              <a:t>Kimin dürüst,kimin dürüst olmadığını biliyor.</a:t>
            </a:r>
            <a:r>
              <a:rPr lang="tr-TR" sz="2400" dirty="0"/>
              <a:t/>
            </a:r>
            <a:br>
              <a:rPr lang="tr-TR" sz="2400" dirty="0"/>
            </a:br>
            <a:endParaRPr lang="tr-TR" sz="2400" dirty="0" smtClean="0"/>
          </a:p>
          <a:p>
            <a:r>
              <a:rPr lang="tr-TR" sz="2400" dirty="0" smtClean="0">
                <a:solidFill>
                  <a:schemeClr val="accent1">
                    <a:lumMod val="60000"/>
                    <a:lumOff val="40000"/>
                  </a:schemeClr>
                </a:solidFill>
              </a:rPr>
              <a:t>*</a:t>
            </a:r>
            <a:r>
              <a:rPr lang="tr-TR" sz="2400" dirty="0">
                <a:solidFill>
                  <a:schemeClr val="accent1">
                    <a:lumMod val="60000"/>
                    <a:lumOff val="40000"/>
                  </a:schemeClr>
                </a:solidFill>
              </a:rPr>
              <a:t>Suçlamaların yersiz ve doğru olmadığını söyle.</a:t>
            </a:r>
            <a:r>
              <a:rPr lang="tr-TR" sz="2400" dirty="0"/>
              <a:t/>
            </a:r>
            <a:br>
              <a:rPr lang="tr-TR" sz="2400" dirty="0"/>
            </a:br>
            <a:endParaRPr lang="tr-TR" sz="2400" dirty="0"/>
          </a:p>
        </p:txBody>
      </p:sp>
    </p:spTree>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23528" y="764704"/>
            <a:ext cx="8460432" cy="5170646"/>
          </a:xfrm>
          <a:prstGeom prst="rect">
            <a:avLst/>
          </a:prstGeom>
        </p:spPr>
        <p:txBody>
          <a:bodyPr wrap="square">
            <a:spAutoFit/>
          </a:bodyPr>
          <a:lstStyle/>
          <a:p>
            <a:r>
              <a:rPr lang="tr-TR" sz="2400" b="1" dirty="0" smtClean="0"/>
              <a:t>2)Özne Yanlışlığından </a:t>
            </a:r>
            <a:r>
              <a:rPr lang="tr-TR" sz="2400" b="1" dirty="0"/>
              <a:t>Doğan Anlatım Bozuklukları:</a:t>
            </a:r>
            <a:endParaRPr lang="tr-TR" sz="2400" dirty="0"/>
          </a:p>
          <a:p>
            <a:r>
              <a:rPr lang="tr-TR" sz="2400" dirty="0"/>
              <a:t>Cümlede öznenin bulunmamasından,öznenin gereksiz </a:t>
            </a:r>
            <a:r>
              <a:rPr lang="tr-TR" sz="2400" dirty="0" smtClean="0"/>
              <a:t>ekler almasından</a:t>
            </a:r>
            <a:r>
              <a:rPr lang="tr-TR" sz="2400" dirty="0"/>
              <a:t>, ya da özne olmayacak bir sözün özne gibi kullanılmasından kaynaklanır.</a:t>
            </a:r>
            <a:br>
              <a:rPr lang="tr-TR" sz="2400" dirty="0"/>
            </a:br>
            <a:r>
              <a:rPr lang="tr-TR" sz="2400" dirty="0"/>
              <a:t/>
            </a:r>
            <a:br>
              <a:rPr lang="tr-TR" sz="2400" dirty="0"/>
            </a:br>
            <a:r>
              <a:rPr lang="tr-TR" sz="2400" dirty="0">
                <a:solidFill>
                  <a:schemeClr val="accent1">
                    <a:lumMod val="60000"/>
                    <a:lumOff val="40000"/>
                  </a:schemeClr>
                </a:solidFill>
              </a:rPr>
              <a:t>*Dernek müdürünün yetkileri alındı ve kovuldu.</a:t>
            </a:r>
            <a:r>
              <a:rPr lang="tr-TR" sz="2400" dirty="0"/>
              <a:t/>
            </a:r>
            <a:br>
              <a:rPr lang="tr-TR" sz="2400" dirty="0"/>
            </a:br>
            <a:r>
              <a:rPr lang="tr-TR" sz="2400" dirty="0"/>
              <a:t/>
            </a:r>
            <a:br>
              <a:rPr lang="tr-TR" sz="2400" dirty="0"/>
            </a:br>
            <a:r>
              <a:rPr lang="tr-TR" sz="2400" dirty="0">
                <a:solidFill>
                  <a:schemeClr val="accent2">
                    <a:lumMod val="60000"/>
                    <a:lumOff val="40000"/>
                  </a:schemeClr>
                </a:solidFill>
              </a:rPr>
              <a:t>*Belediye tarafından yaptırılan dört katlı binanın inşaatı bitirildi ve hizmete girdi.</a:t>
            </a:r>
            <a:br>
              <a:rPr lang="tr-TR" sz="2400" dirty="0">
                <a:solidFill>
                  <a:schemeClr val="accent2">
                    <a:lumMod val="60000"/>
                    <a:lumOff val="40000"/>
                  </a:schemeClr>
                </a:solidFill>
              </a:rPr>
            </a:br>
            <a:endParaRPr lang="tr-TR" sz="2400" dirty="0" smtClean="0">
              <a:solidFill>
                <a:schemeClr val="accent2">
                  <a:lumMod val="60000"/>
                  <a:lumOff val="40000"/>
                </a:schemeClr>
              </a:solidFill>
            </a:endParaRPr>
          </a:p>
          <a:p>
            <a:r>
              <a:rPr lang="tr-TR" sz="2400" dirty="0" smtClean="0">
                <a:solidFill>
                  <a:schemeClr val="accent1">
                    <a:lumMod val="60000"/>
                    <a:lumOff val="40000"/>
                  </a:schemeClr>
                </a:solidFill>
              </a:rPr>
              <a:t>*</a:t>
            </a:r>
            <a:r>
              <a:rPr lang="tr-TR" sz="2400" dirty="0">
                <a:solidFill>
                  <a:schemeClr val="accent1">
                    <a:lumMod val="60000"/>
                    <a:lumOff val="40000"/>
                  </a:schemeClr>
                </a:solidFill>
              </a:rPr>
              <a:t>Yaşlı adamın parası alınarak evine gönderildi.</a:t>
            </a:r>
            <a:br>
              <a:rPr lang="tr-TR" sz="2400" dirty="0">
                <a:solidFill>
                  <a:schemeClr val="accent1">
                    <a:lumMod val="60000"/>
                    <a:lumOff val="40000"/>
                  </a:schemeClr>
                </a:solidFill>
              </a:rPr>
            </a:br>
            <a:endParaRPr lang="tr-TR" sz="2400" dirty="0" smtClean="0">
              <a:solidFill>
                <a:schemeClr val="accent1">
                  <a:lumMod val="60000"/>
                  <a:lumOff val="40000"/>
                </a:schemeClr>
              </a:solidFill>
            </a:endParaRPr>
          </a:p>
          <a:p>
            <a:r>
              <a:rPr lang="tr-TR" sz="2400" dirty="0" smtClean="0">
                <a:solidFill>
                  <a:schemeClr val="accent2">
                    <a:lumMod val="60000"/>
                    <a:lumOff val="40000"/>
                  </a:schemeClr>
                </a:solidFill>
              </a:rPr>
              <a:t>*</a:t>
            </a:r>
            <a:r>
              <a:rPr lang="tr-TR" sz="2400" dirty="0">
                <a:solidFill>
                  <a:schemeClr val="accent2">
                    <a:lumMod val="60000"/>
                    <a:lumOff val="40000"/>
                  </a:schemeClr>
                </a:solidFill>
              </a:rPr>
              <a:t>Viraja hızlı giren aracın lastiği patladı ve kaza yaptı.</a:t>
            </a:r>
            <a:r>
              <a:rPr lang="tr-TR" dirty="0">
                <a:solidFill>
                  <a:schemeClr val="accent2">
                    <a:lumMod val="60000"/>
                    <a:lumOff val="40000"/>
                  </a:schemeClr>
                </a:solidFill>
              </a:rPr>
              <a:t/>
            </a:r>
            <a:br>
              <a:rPr lang="tr-TR" dirty="0">
                <a:solidFill>
                  <a:schemeClr val="accent2">
                    <a:lumMod val="60000"/>
                    <a:lumOff val="40000"/>
                  </a:schemeClr>
                </a:solidFill>
              </a:rPr>
            </a:br>
            <a:endParaRPr lang="tr-TR" dirty="0">
              <a:solidFill>
                <a:schemeClr val="accent2">
                  <a:lumMod val="60000"/>
                  <a:lumOff val="40000"/>
                </a:schemeClr>
              </a:solidFill>
            </a:endParaRPr>
          </a:p>
        </p:txBody>
      </p:sp>
    </p:spTree>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683568" y="1196752"/>
            <a:ext cx="8208912" cy="5170646"/>
          </a:xfrm>
          <a:prstGeom prst="rect">
            <a:avLst/>
          </a:prstGeom>
        </p:spPr>
        <p:txBody>
          <a:bodyPr wrap="square">
            <a:spAutoFit/>
          </a:bodyPr>
          <a:lstStyle/>
          <a:p>
            <a:r>
              <a:rPr lang="tr-TR" sz="2400" b="1" dirty="0" smtClean="0"/>
              <a:t>3.)</a:t>
            </a:r>
            <a:r>
              <a:rPr lang="tr-TR" sz="2400" b="1" dirty="0"/>
              <a:t>Özne </a:t>
            </a:r>
            <a:r>
              <a:rPr lang="tr-TR" sz="2400" b="1" dirty="0" smtClean="0"/>
              <a:t>Yüklem</a:t>
            </a:r>
            <a:r>
              <a:rPr lang="tr-TR" sz="2400" b="1" dirty="0"/>
              <a:t> </a:t>
            </a:r>
            <a:r>
              <a:rPr lang="tr-TR" sz="2400" b="1" dirty="0" smtClean="0"/>
              <a:t>Uyuşmazlığından </a:t>
            </a:r>
            <a:r>
              <a:rPr lang="tr-TR" sz="2400" b="1" dirty="0"/>
              <a:t>Kaynaklanan Anlatım Bozukluğu:</a:t>
            </a:r>
            <a:endParaRPr lang="tr-TR" sz="2400" dirty="0"/>
          </a:p>
          <a:p>
            <a:r>
              <a:rPr lang="tr-TR" sz="2400" dirty="0" smtClean="0"/>
              <a:t>    Öznenin </a:t>
            </a:r>
            <a:r>
              <a:rPr lang="tr-TR" sz="2400" dirty="0"/>
              <a:t>tekillik çoğulluk ve şahıs bakımından uyuşması gerekir;aksi taktirde anlatım bozukluğu ortaya çıkar.</a:t>
            </a:r>
            <a:br>
              <a:rPr lang="tr-TR" sz="2400" dirty="0"/>
            </a:br>
            <a:r>
              <a:rPr lang="tr-TR" sz="2400" dirty="0"/>
              <a:t/>
            </a:r>
            <a:br>
              <a:rPr lang="tr-TR" sz="2400" dirty="0"/>
            </a:br>
            <a:r>
              <a:rPr lang="tr-TR" sz="2400" dirty="0"/>
              <a:t>a)Topluluk isimleri özne ise yüklem tekil olur;ancak topluluk isimleri çoğul eki alıyorsa yüklem de alabilir.</a:t>
            </a:r>
            <a:br>
              <a:rPr lang="tr-TR" sz="2400" dirty="0"/>
            </a:br>
            <a:r>
              <a:rPr lang="tr-TR" sz="2400" dirty="0"/>
              <a:t/>
            </a:r>
            <a:br>
              <a:rPr lang="tr-TR" sz="2400" dirty="0"/>
            </a:br>
            <a:r>
              <a:rPr lang="tr-TR" sz="2400" dirty="0">
                <a:solidFill>
                  <a:schemeClr val="accent1">
                    <a:lumMod val="60000"/>
                    <a:lumOff val="40000"/>
                  </a:schemeClr>
                </a:solidFill>
              </a:rPr>
              <a:t>*Bizim takım sahaya çıktılar.</a:t>
            </a:r>
            <a:br>
              <a:rPr lang="tr-TR" sz="2400" dirty="0">
                <a:solidFill>
                  <a:schemeClr val="accent1">
                    <a:lumMod val="60000"/>
                    <a:lumOff val="40000"/>
                  </a:schemeClr>
                </a:solidFill>
              </a:rPr>
            </a:br>
            <a:endParaRPr lang="tr-TR" sz="2400" dirty="0" smtClean="0">
              <a:solidFill>
                <a:schemeClr val="accent1">
                  <a:lumMod val="60000"/>
                  <a:lumOff val="40000"/>
                </a:schemeClr>
              </a:solidFill>
            </a:endParaRPr>
          </a:p>
          <a:p>
            <a:r>
              <a:rPr lang="tr-TR" sz="2400" dirty="0" smtClean="0">
                <a:solidFill>
                  <a:schemeClr val="accent1">
                    <a:lumMod val="75000"/>
                  </a:schemeClr>
                </a:solidFill>
              </a:rPr>
              <a:t>*</a:t>
            </a:r>
            <a:r>
              <a:rPr lang="tr-TR" sz="2400" dirty="0">
                <a:solidFill>
                  <a:schemeClr val="accent1">
                    <a:lumMod val="75000"/>
                  </a:schemeClr>
                </a:solidFill>
              </a:rPr>
              <a:t>Takımlar nihayet sahaya çıktılar.</a:t>
            </a:r>
            <a:r>
              <a:rPr lang="tr-TR" sz="2400" dirty="0"/>
              <a:t/>
            </a:r>
            <a:br>
              <a:rPr lang="tr-TR" sz="2400" dirty="0"/>
            </a:br>
            <a:r>
              <a:rPr lang="tr-TR" dirty="0"/>
              <a:t/>
            </a:r>
            <a:br>
              <a:rPr lang="tr-TR" dirty="0"/>
            </a:br>
            <a:endParaRPr lang="tr-TR" dirty="0"/>
          </a:p>
        </p:txBody>
      </p:sp>
    </p:spTree>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67544" y="1720840"/>
            <a:ext cx="8676456" cy="4062651"/>
          </a:xfrm>
          <a:prstGeom prst="rect">
            <a:avLst/>
          </a:prstGeom>
        </p:spPr>
        <p:txBody>
          <a:bodyPr wrap="square">
            <a:spAutoFit/>
          </a:bodyPr>
          <a:lstStyle/>
          <a:p>
            <a:r>
              <a:rPr lang="tr-TR" sz="2400" dirty="0" smtClean="0"/>
              <a:t>b)Bitki,hayvan,cansız varlık ve organ isimleri çoğul durumda özne ise yüklem tekil olur.</a:t>
            </a:r>
            <a:br>
              <a:rPr lang="tr-TR" sz="2400" dirty="0" smtClean="0"/>
            </a:br>
            <a:r>
              <a:rPr lang="tr-TR" sz="2400" dirty="0" smtClean="0"/>
              <a:t/>
            </a:r>
            <a:br>
              <a:rPr lang="tr-TR" sz="2400" dirty="0" smtClean="0"/>
            </a:br>
            <a:r>
              <a:rPr lang="tr-TR" sz="2400" dirty="0" smtClean="0">
                <a:solidFill>
                  <a:schemeClr val="accent1">
                    <a:lumMod val="75000"/>
                  </a:schemeClr>
                </a:solidFill>
              </a:rPr>
              <a:t>*Nedense köpekler sabaha kadar havladılar.</a:t>
            </a:r>
            <a:r>
              <a:rPr lang="tr-TR" sz="2400" dirty="0" smtClean="0"/>
              <a:t/>
            </a:r>
            <a:br>
              <a:rPr lang="tr-TR" sz="2400" dirty="0" smtClean="0"/>
            </a:br>
            <a:r>
              <a:rPr lang="tr-TR" sz="2400" dirty="0" smtClean="0">
                <a:solidFill>
                  <a:schemeClr val="accent1">
                    <a:lumMod val="40000"/>
                    <a:lumOff val="60000"/>
                  </a:schemeClr>
                </a:solidFill>
              </a:rPr>
              <a:t>*Çiçekler sıcaktan kurumuşlar.</a:t>
            </a:r>
            <a:r>
              <a:rPr lang="tr-TR" sz="2400" dirty="0" smtClean="0"/>
              <a:t/>
            </a:r>
            <a:br>
              <a:rPr lang="tr-TR" sz="2400" dirty="0" smtClean="0"/>
            </a:br>
            <a:r>
              <a:rPr lang="tr-TR" sz="2400" dirty="0" smtClean="0">
                <a:solidFill>
                  <a:schemeClr val="accent1">
                    <a:lumMod val="75000"/>
                  </a:schemeClr>
                </a:solidFill>
              </a:rPr>
              <a:t>*Bu sıralar çok sağlam yapılmışlar.</a:t>
            </a:r>
            <a:r>
              <a:rPr lang="tr-TR" sz="2400" dirty="0" smtClean="0"/>
              <a:t/>
            </a:r>
            <a:br>
              <a:rPr lang="tr-TR" sz="2400" dirty="0" smtClean="0"/>
            </a:br>
            <a:r>
              <a:rPr lang="tr-TR" sz="2400" dirty="0" smtClean="0">
                <a:solidFill>
                  <a:schemeClr val="accent1">
                    <a:lumMod val="40000"/>
                    <a:lumOff val="60000"/>
                  </a:schemeClr>
                </a:solidFill>
              </a:rPr>
              <a:t>*Seni görünce gözlerim dolar.</a:t>
            </a:r>
          </a:p>
          <a:p>
            <a:endParaRPr lang="tr-TR" sz="2400" dirty="0" smtClean="0"/>
          </a:p>
          <a:p>
            <a:r>
              <a:rPr lang="tr-TR" sz="2400" dirty="0" smtClean="0"/>
              <a:t>Not:İnsan dışı varlıklar </a:t>
            </a:r>
            <a:r>
              <a:rPr lang="tr-TR" sz="2400" dirty="0" smtClean="0">
                <a:hlinkClick r:id="rId2"/>
              </a:rPr>
              <a:t>kişileştirme</a:t>
            </a:r>
            <a:r>
              <a:rPr lang="tr-TR" sz="2400" dirty="0" smtClean="0"/>
              <a:t> yolu ile çoğul özne ise yüklem de çoğul olabilir.</a:t>
            </a:r>
            <a:r>
              <a:rPr lang="tr-TR" dirty="0" smtClean="0"/>
              <a:t/>
            </a:r>
            <a:br>
              <a:rPr lang="tr-TR" dirty="0" smtClean="0"/>
            </a:br>
            <a:endParaRPr lang="tr-TR" dirty="0"/>
          </a:p>
        </p:txBody>
      </p:sp>
    </p:spTree>
  </p:cSld>
  <p:clrMapOvr>
    <a:masterClrMapping/>
  </p:clrMapOvr>
  <p:transition spd="slow">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755576" y="1700808"/>
            <a:ext cx="7560840" cy="3323987"/>
          </a:xfrm>
          <a:prstGeom prst="rect">
            <a:avLst/>
          </a:prstGeom>
        </p:spPr>
        <p:txBody>
          <a:bodyPr wrap="square">
            <a:spAutoFit/>
          </a:bodyPr>
          <a:lstStyle/>
          <a:p>
            <a:r>
              <a:rPr lang="tr-TR" sz="3200" dirty="0">
                <a:solidFill>
                  <a:schemeClr val="accent1">
                    <a:lumMod val="40000"/>
                    <a:lumOff val="60000"/>
                  </a:schemeClr>
                </a:solidFill>
              </a:rPr>
              <a:t>*Martılar denize dalıp dalıp çıkıyorlar</a:t>
            </a:r>
            <a:r>
              <a:rPr lang="tr-TR" sz="3200" dirty="0" smtClean="0">
                <a:solidFill>
                  <a:schemeClr val="accent1">
                    <a:lumMod val="40000"/>
                    <a:lumOff val="60000"/>
                  </a:schemeClr>
                </a:solidFill>
              </a:rPr>
              <a:t>.</a:t>
            </a:r>
          </a:p>
          <a:p>
            <a:r>
              <a:rPr lang="tr-TR" sz="3200" dirty="0"/>
              <a:t/>
            </a:r>
            <a:br>
              <a:rPr lang="tr-TR" sz="3200" dirty="0"/>
            </a:br>
            <a:r>
              <a:rPr lang="tr-TR" sz="3200" dirty="0">
                <a:solidFill>
                  <a:schemeClr val="accent1">
                    <a:lumMod val="75000"/>
                  </a:schemeClr>
                </a:solidFill>
              </a:rPr>
              <a:t>*Martılar bize selam getirdiler</a:t>
            </a:r>
            <a:r>
              <a:rPr lang="tr-TR" sz="3200" dirty="0" smtClean="0">
                <a:solidFill>
                  <a:schemeClr val="accent1">
                    <a:lumMod val="75000"/>
                  </a:schemeClr>
                </a:solidFill>
              </a:rPr>
              <a:t>.</a:t>
            </a:r>
          </a:p>
          <a:p>
            <a:r>
              <a:rPr lang="tr-TR" sz="3200" dirty="0"/>
              <a:t/>
            </a:r>
            <a:br>
              <a:rPr lang="tr-TR" sz="3200" dirty="0"/>
            </a:br>
            <a:r>
              <a:rPr lang="tr-TR" sz="3200" dirty="0">
                <a:solidFill>
                  <a:schemeClr val="accent1">
                    <a:lumMod val="40000"/>
                    <a:lumOff val="60000"/>
                  </a:schemeClr>
                </a:solidFill>
              </a:rPr>
              <a:t>*Dağlar beyaz </a:t>
            </a:r>
            <a:r>
              <a:rPr lang="tr-TR" sz="3200" dirty="0" smtClean="0">
                <a:solidFill>
                  <a:schemeClr val="accent1">
                    <a:lumMod val="40000"/>
                    <a:lumOff val="60000"/>
                  </a:schemeClr>
                </a:solidFill>
              </a:rPr>
              <a:t>şallar</a:t>
            </a:r>
            <a:r>
              <a:rPr lang="tr-TR" sz="3200" dirty="0">
                <a:solidFill>
                  <a:schemeClr val="accent1">
                    <a:lumMod val="40000"/>
                    <a:lumOff val="60000"/>
                  </a:schemeClr>
                </a:solidFill>
              </a:rPr>
              <a:t>ı</a:t>
            </a:r>
            <a:r>
              <a:rPr lang="tr-TR" sz="3200" dirty="0" smtClean="0">
                <a:solidFill>
                  <a:schemeClr val="accent1">
                    <a:lumMod val="40000"/>
                    <a:lumOff val="60000"/>
                  </a:schemeClr>
                </a:solidFill>
              </a:rPr>
              <a:t>nı </a:t>
            </a:r>
            <a:r>
              <a:rPr lang="tr-TR" sz="3200" dirty="0">
                <a:solidFill>
                  <a:schemeClr val="accent1">
                    <a:lumMod val="40000"/>
                    <a:lumOff val="60000"/>
                  </a:schemeClr>
                </a:solidFill>
              </a:rPr>
              <a:t>omuzlarına attılar.</a:t>
            </a:r>
            <a:r>
              <a:rPr lang="tr-TR" dirty="0"/>
              <a:t/>
            </a:r>
            <a:br>
              <a:rPr lang="tr-TR" dirty="0"/>
            </a:br>
            <a:endParaRPr lang="tr-TR" dirty="0"/>
          </a:p>
        </p:txBody>
      </p:sp>
    </p:spTree>
  </p:cSld>
  <p:clrMapOvr>
    <a:masterClrMapping/>
  </p:clrMapOvr>
  <p:transition spd="slow">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971600" y="1582341"/>
            <a:ext cx="7848872" cy="4339650"/>
          </a:xfrm>
          <a:prstGeom prst="rect">
            <a:avLst/>
          </a:prstGeom>
        </p:spPr>
        <p:txBody>
          <a:bodyPr wrap="square">
            <a:spAutoFit/>
          </a:bodyPr>
          <a:lstStyle/>
          <a:p>
            <a:r>
              <a:rPr lang="tr-TR" sz="2400" dirty="0" smtClean="0"/>
              <a:t>c)Eylem  </a:t>
            </a:r>
            <a:r>
              <a:rPr lang="tr-TR" sz="2400" dirty="0"/>
              <a:t>isimleri ,çoğul özne ise yüklem tekil olur.</a:t>
            </a:r>
          </a:p>
          <a:p>
            <a:endParaRPr lang="tr-TR" sz="2400" dirty="0" smtClean="0"/>
          </a:p>
          <a:p>
            <a:r>
              <a:rPr lang="tr-TR" sz="2400" dirty="0" smtClean="0">
                <a:solidFill>
                  <a:schemeClr val="accent1">
                    <a:lumMod val="75000"/>
                  </a:schemeClr>
                </a:solidFill>
              </a:rPr>
              <a:t>*Gülüşmeler </a:t>
            </a:r>
            <a:r>
              <a:rPr lang="tr-TR" sz="2400" dirty="0">
                <a:solidFill>
                  <a:schemeClr val="accent1">
                    <a:lumMod val="75000"/>
                  </a:schemeClr>
                </a:solidFill>
              </a:rPr>
              <a:t>çok uzun sürdüler.</a:t>
            </a:r>
            <a:r>
              <a:rPr lang="tr-TR" sz="2400" dirty="0"/>
              <a:t/>
            </a:r>
            <a:br>
              <a:rPr lang="tr-TR" sz="2400" dirty="0"/>
            </a:br>
            <a:r>
              <a:rPr lang="tr-TR" sz="2400" dirty="0">
                <a:solidFill>
                  <a:schemeClr val="accent1">
                    <a:lumMod val="60000"/>
                    <a:lumOff val="40000"/>
                  </a:schemeClr>
                </a:solidFill>
              </a:rPr>
              <a:t>*Tartışmalar sabaha kadar devam ettiler.</a:t>
            </a:r>
            <a:r>
              <a:rPr lang="tr-TR" sz="2400" dirty="0"/>
              <a:t/>
            </a:r>
            <a:br>
              <a:rPr lang="tr-TR" sz="2400" dirty="0"/>
            </a:br>
            <a:r>
              <a:rPr lang="tr-TR" sz="2400" dirty="0"/>
              <a:t/>
            </a:r>
            <a:br>
              <a:rPr lang="tr-TR" sz="2400" dirty="0"/>
            </a:br>
            <a:r>
              <a:rPr lang="tr-TR" sz="2400" dirty="0"/>
              <a:t>d)Çoğul sayılar özne ise yüklem tekil olur.</a:t>
            </a:r>
          </a:p>
          <a:p>
            <a:endParaRPr lang="tr-TR" sz="2400" dirty="0" smtClean="0"/>
          </a:p>
          <a:p>
            <a:r>
              <a:rPr lang="tr-TR" sz="2400" dirty="0" smtClean="0">
                <a:solidFill>
                  <a:schemeClr val="accent1">
                    <a:lumMod val="75000"/>
                  </a:schemeClr>
                </a:solidFill>
              </a:rPr>
              <a:t>*</a:t>
            </a:r>
            <a:r>
              <a:rPr lang="tr-TR" sz="2400" dirty="0">
                <a:solidFill>
                  <a:schemeClr val="accent1">
                    <a:lumMod val="75000"/>
                  </a:schemeClr>
                </a:solidFill>
              </a:rPr>
              <a:t>İki kişi bankayı soymuşlar.</a:t>
            </a:r>
            <a:r>
              <a:rPr lang="tr-TR" sz="2400" dirty="0"/>
              <a:t/>
            </a:r>
            <a:br>
              <a:rPr lang="tr-TR" sz="2400" dirty="0"/>
            </a:br>
            <a:r>
              <a:rPr lang="tr-TR" sz="2400" dirty="0">
                <a:solidFill>
                  <a:schemeClr val="accent1">
                    <a:lumMod val="60000"/>
                    <a:lumOff val="40000"/>
                  </a:schemeClr>
                </a:solidFill>
              </a:rPr>
              <a:t>*Derse on öğrenci girmediler.</a:t>
            </a:r>
            <a:r>
              <a:rPr lang="tr-TR" sz="2400" dirty="0"/>
              <a:t/>
            </a:r>
            <a:br>
              <a:rPr lang="tr-TR" sz="2400" dirty="0"/>
            </a:br>
            <a:r>
              <a:rPr lang="tr-TR" sz="2400" dirty="0">
                <a:solidFill>
                  <a:schemeClr val="accent1">
                    <a:lumMod val="75000"/>
                  </a:schemeClr>
                </a:solidFill>
              </a:rPr>
              <a:t>*Bana beş soru bıraktılar.</a:t>
            </a:r>
            <a:r>
              <a:rPr lang="tr-TR" sz="2400" dirty="0"/>
              <a:t/>
            </a:r>
            <a:br>
              <a:rPr lang="tr-TR" sz="2400" dirty="0"/>
            </a:br>
            <a:r>
              <a:rPr lang="tr-TR" dirty="0"/>
              <a:t/>
            </a:r>
            <a:br>
              <a:rPr lang="tr-TR" dirty="0"/>
            </a:br>
            <a:endParaRPr lang="tr-TR" dirty="0"/>
          </a:p>
        </p:txBody>
      </p:sp>
    </p:spTree>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67544" y="1124744"/>
            <a:ext cx="8244408" cy="5262979"/>
          </a:xfrm>
          <a:prstGeom prst="rect">
            <a:avLst/>
          </a:prstGeom>
        </p:spPr>
        <p:txBody>
          <a:bodyPr wrap="square">
            <a:spAutoFit/>
          </a:bodyPr>
          <a:lstStyle/>
          <a:p>
            <a:r>
              <a:rPr lang="tr-TR" sz="2400" dirty="0">
                <a:solidFill>
                  <a:schemeClr val="accent1">
                    <a:lumMod val="60000"/>
                    <a:lumOff val="40000"/>
                  </a:schemeClr>
                </a:solidFill>
              </a:rPr>
              <a:t>e)Saygı,sitem,küçümseme gibi durumlar için özne tekil de olsa yüklem çoğul yapılabilir.</a:t>
            </a:r>
          </a:p>
          <a:p>
            <a:endParaRPr lang="tr-TR" sz="2400" dirty="0" smtClean="0"/>
          </a:p>
          <a:p>
            <a:r>
              <a:rPr lang="tr-TR" sz="2400" dirty="0" smtClean="0"/>
              <a:t>*</a:t>
            </a:r>
            <a:r>
              <a:rPr lang="tr-TR" sz="2400" dirty="0"/>
              <a:t>Ahmet Bey bizi hatırlamadılar.</a:t>
            </a:r>
            <a:br>
              <a:rPr lang="tr-TR" sz="2400" dirty="0"/>
            </a:br>
            <a:r>
              <a:rPr lang="tr-TR" sz="2400" dirty="0"/>
              <a:t>*Ayşe Hanım odasında yoklar.</a:t>
            </a:r>
            <a:br>
              <a:rPr lang="tr-TR" sz="2400" dirty="0"/>
            </a:br>
            <a:r>
              <a:rPr lang="tr-TR" sz="2400" dirty="0"/>
              <a:t/>
            </a:r>
            <a:br>
              <a:rPr lang="tr-TR" sz="2400" dirty="0"/>
            </a:br>
            <a:r>
              <a:rPr lang="tr-TR" sz="2400" dirty="0">
                <a:solidFill>
                  <a:schemeClr val="accent1">
                    <a:lumMod val="75000"/>
                  </a:schemeClr>
                </a:solidFill>
              </a:rPr>
              <a:t>f)Öznede belgisiz zamir ya da belgisiz </a:t>
            </a:r>
            <a:r>
              <a:rPr lang="tr-TR" sz="2400" dirty="0" smtClean="0">
                <a:solidFill>
                  <a:schemeClr val="accent1">
                    <a:lumMod val="75000"/>
                  </a:schemeClr>
                </a:solidFill>
              </a:rPr>
              <a:t>sıfat varsa </a:t>
            </a:r>
            <a:r>
              <a:rPr lang="tr-TR" sz="2400" dirty="0">
                <a:solidFill>
                  <a:schemeClr val="accent1">
                    <a:lumMod val="75000"/>
                  </a:schemeClr>
                </a:solidFill>
              </a:rPr>
              <a:t>yüklem tekil olur.</a:t>
            </a:r>
          </a:p>
          <a:p>
            <a:endParaRPr lang="tr-TR" sz="2400" dirty="0" smtClean="0"/>
          </a:p>
          <a:p>
            <a:r>
              <a:rPr lang="tr-TR" sz="2400" dirty="0" smtClean="0"/>
              <a:t>*</a:t>
            </a:r>
            <a:r>
              <a:rPr lang="tr-TR" sz="2400" dirty="0"/>
              <a:t>Hiçbiri sizi görmüyorlar.</a:t>
            </a:r>
            <a:br>
              <a:rPr lang="tr-TR" sz="2400" dirty="0"/>
            </a:br>
            <a:r>
              <a:rPr lang="tr-TR" sz="2400" dirty="0"/>
              <a:t>*Herkes bu konuda aynı fikirdeydiler.</a:t>
            </a:r>
            <a:br>
              <a:rPr lang="tr-TR" sz="2400" dirty="0"/>
            </a:br>
            <a:r>
              <a:rPr lang="tr-TR" sz="2400" dirty="0"/>
              <a:t>*Birçok kişi aynı sorunu tartışıyorlar.</a:t>
            </a:r>
            <a:br>
              <a:rPr lang="tr-TR" sz="2400" dirty="0"/>
            </a:br>
            <a:r>
              <a:rPr lang="tr-TR" sz="2400" dirty="0"/>
              <a:t/>
            </a:r>
            <a:br>
              <a:rPr lang="tr-TR" sz="2400" dirty="0"/>
            </a:br>
            <a:endParaRPr lang="tr-TR" sz="2400" dirty="0"/>
          </a:p>
        </p:txBody>
      </p:sp>
    </p:spTree>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467544" y="612845"/>
            <a:ext cx="8676456" cy="5262979"/>
          </a:xfrm>
          <a:prstGeom prst="rect">
            <a:avLst/>
          </a:prstGeom>
        </p:spPr>
        <p:txBody>
          <a:bodyPr wrap="square">
            <a:spAutoFit/>
          </a:bodyPr>
          <a:lstStyle/>
          <a:p>
            <a:r>
              <a:rPr lang="tr-TR" sz="2400" b="1" dirty="0" smtClean="0"/>
              <a:t>4.)Tümleç </a:t>
            </a:r>
            <a:r>
              <a:rPr lang="tr-TR" sz="2400" b="1" dirty="0"/>
              <a:t>Yanlışları: </a:t>
            </a:r>
            <a:endParaRPr lang="tr-TR" sz="2400" dirty="0"/>
          </a:p>
          <a:p>
            <a:r>
              <a:rPr lang="tr-TR" sz="2400" dirty="0"/>
              <a:t>Özellikle sıralı </a:t>
            </a:r>
            <a:r>
              <a:rPr lang="tr-TR" sz="2400" dirty="0" smtClean="0"/>
              <a:t>cümlelerde </a:t>
            </a:r>
            <a:r>
              <a:rPr lang="tr-TR" sz="2400" dirty="0"/>
              <a:t>tümleç </a:t>
            </a:r>
            <a:r>
              <a:rPr lang="tr-TR" sz="2400" dirty="0" smtClean="0"/>
              <a:t> </a:t>
            </a:r>
            <a:r>
              <a:rPr lang="tr-TR" sz="2400" dirty="0"/>
              <a:t>kullanılması gereken yerde kullanılmamışsa anlatım bozulur.Bir tümlecin birden çok yüklem için ortak kullanımı mümkündür.Ancak bu ortak tümleç yüklemlerden birine dahi uymazsa cümlede anlatım bozukluğu doğar.Tümleç yanlışlarını şu başlıklar altında inceleyebiliriz:</a:t>
            </a:r>
            <a:br>
              <a:rPr lang="tr-TR" sz="2400" dirty="0"/>
            </a:br>
            <a:r>
              <a:rPr lang="tr-TR" sz="2400" dirty="0"/>
              <a:t/>
            </a:r>
            <a:br>
              <a:rPr lang="tr-TR" sz="2400" dirty="0"/>
            </a:br>
            <a:r>
              <a:rPr lang="tr-TR" sz="2400" b="1" dirty="0" smtClean="0"/>
              <a:t>a.)</a:t>
            </a:r>
            <a:r>
              <a:rPr lang="tr-TR" sz="2400" b="1" dirty="0"/>
              <a:t>Dolaylı Tümleç Eksikliği:</a:t>
            </a:r>
            <a:r>
              <a:rPr lang="tr-TR" sz="2400" dirty="0"/>
              <a:t/>
            </a:r>
            <a:br>
              <a:rPr lang="tr-TR" sz="2400" dirty="0"/>
            </a:br>
            <a:r>
              <a:rPr lang="tr-TR" sz="2400" dirty="0"/>
              <a:t/>
            </a:r>
            <a:br>
              <a:rPr lang="tr-TR" sz="2400" dirty="0"/>
            </a:br>
            <a:r>
              <a:rPr lang="tr-TR" sz="2400" dirty="0">
                <a:solidFill>
                  <a:schemeClr val="accent1">
                    <a:lumMod val="75000"/>
                  </a:schemeClr>
                </a:solidFill>
              </a:rPr>
              <a:t>*Düşman kenti bombaladı ; ama giremedi.</a:t>
            </a:r>
            <a:r>
              <a:rPr lang="tr-TR" sz="2400" dirty="0"/>
              <a:t/>
            </a:r>
            <a:br>
              <a:rPr lang="tr-TR" sz="2400" dirty="0"/>
            </a:br>
            <a:r>
              <a:rPr lang="tr-TR" sz="2400" dirty="0">
                <a:solidFill>
                  <a:schemeClr val="accent1">
                    <a:lumMod val="40000"/>
                    <a:lumOff val="60000"/>
                  </a:schemeClr>
                </a:solidFill>
              </a:rPr>
              <a:t>*Çukurova'nın toprağı insanı diriltir, umut verir.</a:t>
            </a:r>
            <a:r>
              <a:rPr lang="tr-TR" sz="2400" dirty="0"/>
              <a:t/>
            </a:r>
            <a:br>
              <a:rPr lang="tr-TR" sz="2400" dirty="0"/>
            </a:br>
            <a:r>
              <a:rPr lang="tr-TR" sz="2400" dirty="0">
                <a:solidFill>
                  <a:schemeClr val="accent1">
                    <a:lumMod val="75000"/>
                  </a:schemeClr>
                </a:solidFill>
              </a:rPr>
              <a:t>*Sizi önemseyen ve inanan insanlar var.</a:t>
            </a:r>
            <a:r>
              <a:rPr lang="tr-TR" sz="2400" dirty="0"/>
              <a:t/>
            </a:r>
            <a:br>
              <a:rPr lang="tr-TR" sz="2400" dirty="0"/>
            </a:br>
            <a:endParaRPr lang="tr-TR" sz="2400" dirty="0"/>
          </a:p>
        </p:txBody>
      </p:sp>
    </p:spTree>
  </p:cSld>
  <p:clrMapOvr>
    <a:masterClrMapping/>
  </p:clrMapOvr>
  <p:transition spd="slow">
    <p:randomBar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67544" y="476672"/>
            <a:ext cx="6822504" cy="2677656"/>
          </a:xfrm>
          <a:prstGeom prst="rect">
            <a:avLst/>
          </a:prstGeom>
        </p:spPr>
        <p:txBody>
          <a:bodyPr wrap="square">
            <a:spAutoFit/>
          </a:bodyPr>
          <a:lstStyle/>
          <a:p>
            <a:r>
              <a:rPr lang="tr-TR" sz="2400" b="1" dirty="0" smtClean="0"/>
              <a:t>b.)</a:t>
            </a:r>
            <a:r>
              <a:rPr lang="tr-TR" sz="2400" b="1" dirty="0"/>
              <a:t>Zarf Tümleci Eksikliği:</a:t>
            </a:r>
            <a:endParaRPr lang="tr-TR" sz="2400" dirty="0"/>
          </a:p>
          <a:p>
            <a:endParaRPr lang="tr-TR" sz="2400" dirty="0" smtClean="0"/>
          </a:p>
          <a:p>
            <a:r>
              <a:rPr lang="tr-TR" sz="2400" dirty="0" smtClean="0">
                <a:solidFill>
                  <a:schemeClr val="accent1">
                    <a:lumMod val="40000"/>
                    <a:lumOff val="60000"/>
                  </a:schemeClr>
                </a:solidFill>
              </a:rPr>
              <a:t>*</a:t>
            </a:r>
            <a:r>
              <a:rPr lang="tr-TR" sz="2400" dirty="0">
                <a:solidFill>
                  <a:schemeClr val="accent1">
                    <a:lumMod val="40000"/>
                    <a:lumOff val="60000"/>
                  </a:schemeClr>
                </a:solidFill>
              </a:rPr>
              <a:t>Yeni yetişen sanatçılara yardım eder,ilgilenirdi.</a:t>
            </a:r>
            <a:r>
              <a:rPr lang="tr-TR" sz="2400" dirty="0"/>
              <a:t/>
            </a:r>
            <a:br>
              <a:rPr lang="tr-TR" sz="2400" dirty="0"/>
            </a:br>
            <a:r>
              <a:rPr lang="tr-TR" sz="2400" dirty="0" smtClean="0">
                <a:solidFill>
                  <a:schemeClr val="accent1">
                    <a:lumMod val="75000"/>
                  </a:schemeClr>
                </a:solidFill>
              </a:rPr>
              <a:t>*</a:t>
            </a:r>
            <a:r>
              <a:rPr lang="tr-TR" sz="2400" dirty="0">
                <a:solidFill>
                  <a:schemeClr val="accent1">
                    <a:lumMod val="75000"/>
                  </a:schemeClr>
                </a:solidFill>
              </a:rPr>
              <a:t>Bir daha seni görmek ve karşılaşmak istemiyor.</a:t>
            </a:r>
            <a:br>
              <a:rPr lang="tr-TR" sz="2400" dirty="0">
                <a:solidFill>
                  <a:schemeClr val="accent1">
                    <a:lumMod val="75000"/>
                  </a:schemeClr>
                </a:solidFill>
              </a:rPr>
            </a:br>
            <a:endParaRPr lang="tr-TR" sz="2400" dirty="0">
              <a:solidFill>
                <a:schemeClr val="accent1">
                  <a:lumMod val="75000"/>
                </a:schemeClr>
              </a:solidFill>
            </a:endParaRPr>
          </a:p>
        </p:txBody>
      </p:sp>
      <p:sp>
        <p:nvSpPr>
          <p:cNvPr id="5" name="4 Dikdörtgen"/>
          <p:cNvSpPr/>
          <p:nvPr/>
        </p:nvSpPr>
        <p:spPr>
          <a:xfrm>
            <a:off x="467544" y="2852936"/>
            <a:ext cx="7704856" cy="3416320"/>
          </a:xfrm>
          <a:prstGeom prst="rect">
            <a:avLst/>
          </a:prstGeom>
        </p:spPr>
        <p:txBody>
          <a:bodyPr wrap="square">
            <a:spAutoFit/>
          </a:bodyPr>
          <a:lstStyle/>
          <a:p>
            <a:endParaRPr lang="tr-TR" sz="2400" b="1" dirty="0" smtClean="0"/>
          </a:p>
          <a:p>
            <a:r>
              <a:rPr lang="tr-TR" sz="2400" b="1" dirty="0" smtClean="0"/>
              <a:t>c.)</a:t>
            </a:r>
            <a:r>
              <a:rPr lang="tr-TR" sz="2400" b="1" dirty="0"/>
              <a:t>Nesne Eksikliği:</a:t>
            </a:r>
            <a:r>
              <a:rPr lang="tr-TR" sz="2400" dirty="0"/>
              <a:t/>
            </a:r>
            <a:br>
              <a:rPr lang="tr-TR" sz="2400" dirty="0"/>
            </a:br>
            <a:r>
              <a:rPr lang="tr-TR" sz="2400" dirty="0"/>
              <a:t/>
            </a:r>
            <a:br>
              <a:rPr lang="tr-TR" sz="2400" dirty="0"/>
            </a:br>
            <a:r>
              <a:rPr lang="tr-TR" sz="2400" dirty="0">
                <a:solidFill>
                  <a:schemeClr val="accent1">
                    <a:lumMod val="40000"/>
                    <a:lumOff val="60000"/>
                  </a:schemeClr>
                </a:solidFill>
              </a:rPr>
              <a:t>*Size teşekkür etmek ve kutlamak istiyor.</a:t>
            </a:r>
            <a:r>
              <a:rPr lang="tr-TR" sz="2400" dirty="0"/>
              <a:t/>
            </a:r>
            <a:br>
              <a:rPr lang="tr-TR" sz="2400" dirty="0"/>
            </a:br>
            <a:r>
              <a:rPr lang="tr-TR" sz="2400" dirty="0">
                <a:solidFill>
                  <a:schemeClr val="accent1">
                    <a:lumMod val="75000"/>
                  </a:schemeClr>
                </a:solidFill>
              </a:rPr>
              <a:t>*Yazıya özendiği,dikkatle yazdığı belliydi.</a:t>
            </a:r>
            <a:r>
              <a:rPr lang="tr-TR" sz="2400" dirty="0"/>
              <a:t/>
            </a:r>
            <a:br>
              <a:rPr lang="tr-TR" sz="2400" dirty="0"/>
            </a:br>
            <a:r>
              <a:rPr lang="tr-TR" sz="2400" dirty="0">
                <a:solidFill>
                  <a:schemeClr val="accent1">
                    <a:lumMod val="40000"/>
                    <a:lumOff val="60000"/>
                  </a:schemeClr>
                </a:solidFill>
              </a:rPr>
              <a:t>*Sana telefon açmış,merak ediyormuş.</a:t>
            </a:r>
            <a:r>
              <a:rPr lang="tr-TR" sz="2400" dirty="0"/>
              <a:t/>
            </a:r>
            <a:br>
              <a:rPr lang="tr-TR" sz="2400" dirty="0"/>
            </a:br>
            <a:r>
              <a:rPr lang="tr-TR" sz="2400" dirty="0">
                <a:solidFill>
                  <a:schemeClr val="accent1">
                    <a:lumMod val="75000"/>
                  </a:schemeClr>
                </a:solidFill>
              </a:rPr>
              <a:t>*Evin onarımını haftaya bitirecek , sonra da satacak.</a:t>
            </a:r>
            <a:r>
              <a:rPr lang="tr-TR" sz="2400" dirty="0"/>
              <a:t/>
            </a:r>
            <a:br>
              <a:rPr lang="tr-TR" sz="2400" dirty="0"/>
            </a:br>
            <a:endParaRPr lang="tr-TR" sz="2400" dirty="0"/>
          </a:p>
        </p:txBody>
      </p:sp>
    </p:spTree>
  </p:cSld>
  <p:clrMapOvr>
    <a:masterClrMapping/>
  </p:clrMapOvr>
  <p:transition spd="slow">
    <p:randomBa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683568" y="692696"/>
            <a:ext cx="4572000" cy="1384995"/>
          </a:xfrm>
          <a:prstGeom prst="rect">
            <a:avLst/>
          </a:prstGeom>
        </p:spPr>
        <p:txBody>
          <a:bodyPr>
            <a:spAutoFit/>
          </a:bodyPr>
          <a:lstStyle/>
          <a:p>
            <a:r>
              <a:rPr lang="tr-TR" sz="2800" b="1" dirty="0" smtClean="0">
                <a:solidFill>
                  <a:schemeClr val="accent4">
                    <a:lumMod val="20000"/>
                    <a:lumOff val="80000"/>
                  </a:schemeClr>
                </a:solidFill>
              </a:rPr>
              <a:t>5.)</a:t>
            </a:r>
            <a:r>
              <a:rPr lang="tr-TR" sz="2800" b="1" dirty="0">
                <a:solidFill>
                  <a:schemeClr val="accent4">
                    <a:lumMod val="20000"/>
                    <a:lumOff val="80000"/>
                  </a:schemeClr>
                </a:solidFill>
              </a:rPr>
              <a:t>Tamlama Yanlışları: </a:t>
            </a:r>
            <a:r>
              <a:rPr lang="tr-TR" sz="2800" dirty="0">
                <a:solidFill>
                  <a:schemeClr val="accent4">
                    <a:lumMod val="20000"/>
                    <a:lumOff val="80000"/>
                  </a:schemeClr>
                </a:solidFill>
              </a:rPr>
              <a:t/>
            </a:r>
            <a:br>
              <a:rPr lang="tr-TR" sz="2800" dirty="0">
                <a:solidFill>
                  <a:schemeClr val="accent4">
                    <a:lumMod val="20000"/>
                    <a:lumOff val="80000"/>
                  </a:schemeClr>
                </a:solidFill>
              </a:rPr>
            </a:br>
            <a:r>
              <a:rPr lang="tr-TR" sz="2800" dirty="0">
                <a:solidFill>
                  <a:schemeClr val="accent4">
                    <a:lumMod val="20000"/>
                    <a:lumOff val="80000"/>
                  </a:schemeClr>
                </a:solidFill>
              </a:rPr>
              <a:t/>
            </a:r>
            <a:br>
              <a:rPr lang="tr-TR" sz="2800" dirty="0">
                <a:solidFill>
                  <a:schemeClr val="accent4">
                    <a:lumMod val="20000"/>
                    <a:lumOff val="80000"/>
                  </a:schemeClr>
                </a:solidFill>
              </a:rPr>
            </a:br>
            <a:endParaRPr lang="tr-TR" sz="2800" dirty="0">
              <a:solidFill>
                <a:schemeClr val="accent4">
                  <a:lumMod val="20000"/>
                  <a:lumOff val="80000"/>
                </a:schemeClr>
              </a:solidFill>
            </a:endParaRPr>
          </a:p>
        </p:txBody>
      </p:sp>
      <p:sp>
        <p:nvSpPr>
          <p:cNvPr id="5" name="4 Dikdörtgen"/>
          <p:cNvSpPr/>
          <p:nvPr/>
        </p:nvSpPr>
        <p:spPr>
          <a:xfrm>
            <a:off x="755576" y="1412776"/>
            <a:ext cx="7272808" cy="1938992"/>
          </a:xfrm>
          <a:prstGeom prst="rect">
            <a:avLst/>
          </a:prstGeom>
        </p:spPr>
        <p:txBody>
          <a:bodyPr wrap="square">
            <a:spAutoFit/>
          </a:bodyPr>
          <a:lstStyle/>
          <a:p>
            <a:r>
              <a:rPr lang="tr-TR" sz="2400" dirty="0">
                <a:solidFill>
                  <a:schemeClr val="accent1">
                    <a:lumMod val="75000"/>
                  </a:schemeClr>
                </a:solidFill>
              </a:rPr>
              <a:t>*Doğa ve toplumsal olayları inceledik</a:t>
            </a:r>
            <a:r>
              <a:rPr lang="tr-TR" sz="2400" dirty="0" smtClean="0">
                <a:solidFill>
                  <a:schemeClr val="accent1">
                    <a:lumMod val="75000"/>
                  </a:schemeClr>
                </a:solidFill>
              </a:rPr>
              <a:t>.</a:t>
            </a:r>
          </a:p>
          <a:p>
            <a:endParaRPr lang="tr-TR" sz="2400" dirty="0" smtClean="0"/>
          </a:p>
          <a:p>
            <a:r>
              <a:rPr lang="tr-TR" sz="2400" dirty="0" smtClean="0">
                <a:solidFill>
                  <a:schemeClr val="accent1">
                    <a:lumMod val="40000"/>
                    <a:lumOff val="60000"/>
                  </a:schemeClr>
                </a:solidFill>
              </a:rPr>
              <a:t>*</a:t>
            </a:r>
            <a:r>
              <a:rPr lang="tr-TR" sz="2400" dirty="0">
                <a:solidFill>
                  <a:schemeClr val="accent1">
                    <a:lumMod val="40000"/>
                    <a:lumOff val="60000"/>
                  </a:schemeClr>
                </a:solidFill>
              </a:rPr>
              <a:t>Politik ve ahlak yozlaşması önemli bir </a:t>
            </a:r>
            <a:r>
              <a:rPr lang="tr-TR" sz="2400" dirty="0" smtClean="0">
                <a:solidFill>
                  <a:schemeClr val="accent1">
                    <a:lumMod val="40000"/>
                    <a:lumOff val="60000"/>
                  </a:schemeClr>
                </a:solidFill>
              </a:rPr>
              <a:t>sorundur</a:t>
            </a:r>
            <a:r>
              <a:rPr lang="tr-TR" sz="2400" dirty="0">
                <a:solidFill>
                  <a:schemeClr val="accent1">
                    <a:lumMod val="40000"/>
                    <a:lumOff val="60000"/>
                  </a:schemeClr>
                </a:solidFill>
              </a:rPr>
              <a:t>.</a:t>
            </a:r>
            <a:br>
              <a:rPr lang="tr-TR" sz="2400" dirty="0">
                <a:solidFill>
                  <a:schemeClr val="accent1">
                    <a:lumMod val="40000"/>
                    <a:lumOff val="60000"/>
                  </a:schemeClr>
                </a:solidFill>
              </a:rPr>
            </a:br>
            <a:r>
              <a:rPr lang="tr-TR" sz="2400" dirty="0">
                <a:solidFill>
                  <a:schemeClr val="accent1">
                    <a:lumMod val="40000"/>
                    <a:lumOff val="60000"/>
                  </a:schemeClr>
                </a:solidFill>
              </a:rPr>
              <a:t> </a:t>
            </a:r>
            <a:r>
              <a:rPr lang="tr-TR" sz="2400" dirty="0"/>
              <a:t/>
            </a:r>
            <a:br>
              <a:rPr lang="tr-TR" sz="2400" dirty="0"/>
            </a:br>
            <a:endParaRPr lang="tr-TR" sz="2400" dirty="0"/>
          </a:p>
        </p:txBody>
      </p:sp>
      <p:sp>
        <p:nvSpPr>
          <p:cNvPr id="6" name="5 Dikdörtgen"/>
          <p:cNvSpPr/>
          <p:nvPr/>
        </p:nvSpPr>
        <p:spPr>
          <a:xfrm>
            <a:off x="755576" y="3573016"/>
            <a:ext cx="4283968" cy="1107996"/>
          </a:xfrm>
          <a:prstGeom prst="rect">
            <a:avLst/>
          </a:prstGeom>
        </p:spPr>
        <p:txBody>
          <a:bodyPr wrap="square">
            <a:spAutoFit/>
          </a:bodyPr>
          <a:lstStyle/>
          <a:p>
            <a:endParaRPr lang="tr-TR" sz="2400" dirty="0" smtClean="0"/>
          </a:p>
          <a:p>
            <a:r>
              <a:rPr lang="tr-TR" sz="2400" dirty="0" smtClean="0">
                <a:solidFill>
                  <a:schemeClr val="accent1">
                    <a:lumMod val="40000"/>
                    <a:lumOff val="60000"/>
                  </a:schemeClr>
                </a:solidFill>
              </a:rPr>
              <a:t>*</a:t>
            </a:r>
            <a:r>
              <a:rPr lang="tr-TR" sz="2400" dirty="0">
                <a:solidFill>
                  <a:schemeClr val="accent1">
                    <a:lumMod val="40000"/>
                    <a:lumOff val="60000"/>
                  </a:schemeClr>
                </a:solidFill>
              </a:rPr>
              <a:t>Birçok seneler geçti.</a:t>
            </a:r>
            <a:r>
              <a:rPr lang="tr-TR" dirty="0">
                <a:solidFill>
                  <a:schemeClr val="accent1">
                    <a:lumMod val="40000"/>
                    <a:lumOff val="60000"/>
                  </a:schemeClr>
                </a:solidFill>
              </a:rPr>
              <a:t/>
            </a:r>
            <a:br>
              <a:rPr lang="tr-TR" dirty="0">
                <a:solidFill>
                  <a:schemeClr val="accent1">
                    <a:lumMod val="40000"/>
                    <a:lumOff val="60000"/>
                  </a:schemeClr>
                </a:solidFill>
              </a:rPr>
            </a:br>
            <a:endParaRPr lang="tr-TR" dirty="0">
              <a:solidFill>
                <a:schemeClr val="accent1">
                  <a:lumMod val="40000"/>
                  <a:lumOff val="60000"/>
                </a:schemeClr>
              </a:solidFill>
            </a:endParaRPr>
          </a:p>
        </p:txBody>
      </p:sp>
      <p:sp>
        <p:nvSpPr>
          <p:cNvPr id="7" name="6 Dikdörtgen"/>
          <p:cNvSpPr/>
          <p:nvPr/>
        </p:nvSpPr>
        <p:spPr>
          <a:xfrm>
            <a:off x="827584" y="4581128"/>
            <a:ext cx="7416824" cy="1200329"/>
          </a:xfrm>
          <a:prstGeom prst="rect">
            <a:avLst/>
          </a:prstGeom>
        </p:spPr>
        <p:txBody>
          <a:bodyPr wrap="square">
            <a:spAutoFit/>
          </a:bodyPr>
          <a:lstStyle/>
          <a:p>
            <a:r>
              <a:rPr lang="tr-TR" sz="2400" dirty="0">
                <a:solidFill>
                  <a:schemeClr val="accent1">
                    <a:lumMod val="75000"/>
                  </a:schemeClr>
                </a:solidFill>
              </a:rPr>
              <a:t>*Her önüne gelen aklına esen sözcüğü dilimize mal etmesi yanlıştır.</a:t>
            </a:r>
            <a:br>
              <a:rPr lang="tr-TR" sz="2400" dirty="0">
                <a:solidFill>
                  <a:schemeClr val="accent1">
                    <a:lumMod val="75000"/>
                  </a:schemeClr>
                </a:solidFill>
              </a:rPr>
            </a:br>
            <a:endParaRPr lang="tr-TR" sz="2400" dirty="0">
              <a:solidFill>
                <a:schemeClr val="accent1">
                  <a:lumMod val="75000"/>
                </a:schemeClr>
              </a:solidFill>
            </a:endParaRPr>
          </a:p>
        </p:txBody>
      </p:sp>
      <p:sp>
        <p:nvSpPr>
          <p:cNvPr id="8" name="7 Dikdörtgen"/>
          <p:cNvSpPr/>
          <p:nvPr/>
        </p:nvSpPr>
        <p:spPr>
          <a:xfrm>
            <a:off x="755576" y="2852936"/>
            <a:ext cx="7200800" cy="1200329"/>
          </a:xfrm>
          <a:prstGeom prst="rect">
            <a:avLst/>
          </a:prstGeom>
        </p:spPr>
        <p:txBody>
          <a:bodyPr wrap="square">
            <a:spAutoFit/>
          </a:bodyPr>
          <a:lstStyle/>
          <a:p>
            <a:r>
              <a:rPr lang="tr-TR" sz="2400" dirty="0">
                <a:solidFill>
                  <a:schemeClr val="accent1">
                    <a:lumMod val="75000"/>
                  </a:schemeClr>
                </a:solidFill>
              </a:rPr>
              <a:t>*Arkadaşına yardım ederek mutlu olmasını sağladı.</a:t>
            </a:r>
            <a:br>
              <a:rPr lang="tr-TR" sz="2400" dirty="0">
                <a:solidFill>
                  <a:schemeClr val="accent1">
                    <a:lumMod val="75000"/>
                  </a:schemeClr>
                </a:solidFill>
              </a:rPr>
            </a:br>
            <a:endParaRPr lang="tr-TR" sz="2400" dirty="0">
              <a:solidFill>
                <a:schemeClr val="accent1">
                  <a:lumMod val="75000"/>
                </a:schemeClr>
              </a:solidFill>
            </a:endParaRPr>
          </a:p>
        </p:txBody>
      </p:sp>
    </p:spTree>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67544" y="889844"/>
            <a:ext cx="7560840" cy="4524315"/>
          </a:xfrm>
          <a:prstGeom prst="rect">
            <a:avLst/>
          </a:prstGeom>
        </p:spPr>
        <p:txBody>
          <a:bodyPr wrap="square">
            <a:spAutoFit/>
          </a:bodyPr>
          <a:lstStyle/>
          <a:p>
            <a:r>
              <a:rPr lang="tr-TR" sz="2400" b="1" dirty="0"/>
              <a:t>ANLAM BAKIMINDAN ANLATIM BOZUKLUKLARI</a:t>
            </a:r>
            <a:endParaRPr lang="tr-TR" sz="2400" dirty="0"/>
          </a:p>
          <a:p>
            <a:r>
              <a:rPr lang="tr-TR" sz="2400" dirty="0"/>
              <a:t> </a:t>
            </a:r>
          </a:p>
          <a:p>
            <a:r>
              <a:rPr lang="tr-TR" sz="2400" b="1" dirty="0" smtClean="0"/>
              <a:t>1.)</a:t>
            </a:r>
            <a:r>
              <a:rPr lang="tr-TR" sz="2400" b="1" dirty="0"/>
              <a:t>Gereksiz Sözcük Kullanma:</a:t>
            </a:r>
            <a:endParaRPr lang="tr-TR" sz="2400" dirty="0"/>
          </a:p>
          <a:p>
            <a:r>
              <a:rPr lang="tr-TR" sz="2400" dirty="0" smtClean="0"/>
              <a:t>   Bir </a:t>
            </a:r>
            <a:r>
              <a:rPr lang="tr-TR" sz="2400" dirty="0"/>
              <a:t>cümlede anlamları aynı olan veya anlamca biri diğerini içeren sözcüklerin birlikte kullanılması anlatım bozukluğuna yol açar.</a:t>
            </a:r>
            <a:br>
              <a:rPr lang="tr-TR" sz="2400" dirty="0"/>
            </a:br>
            <a:r>
              <a:rPr lang="tr-TR" sz="2400" dirty="0"/>
              <a:t/>
            </a:r>
            <a:br>
              <a:rPr lang="tr-TR" sz="2400" dirty="0"/>
            </a:br>
            <a:endParaRPr lang="tr-TR" sz="2400" dirty="0" smtClean="0"/>
          </a:p>
          <a:p>
            <a:r>
              <a:rPr lang="tr-TR" sz="2400" dirty="0" smtClean="0"/>
              <a:t> </a:t>
            </a:r>
            <a:r>
              <a:rPr lang="tr-TR" sz="2400" dirty="0" smtClean="0">
                <a:solidFill>
                  <a:schemeClr val="accent1">
                    <a:lumMod val="75000"/>
                  </a:schemeClr>
                </a:solidFill>
              </a:rPr>
              <a:t>*</a:t>
            </a:r>
            <a:r>
              <a:rPr lang="tr-TR" sz="2400" dirty="0">
                <a:solidFill>
                  <a:schemeClr val="accent1">
                    <a:lumMod val="75000"/>
                  </a:schemeClr>
                </a:solidFill>
              </a:rPr>
              <a:t>Bu yol yaya yürümekle bitecek gibi değil.</a:t>
            </a:r>
            <a:r>
              <a:rPr lang="tr-TR" sz="2400" dirty="0"/>
              <a:t/>
            </a:r>
            <a:br>
              <a:rPr lang="tr-TR" sz="2400" dirty="0"/>
            </a:br>
            <a:r>
              <a:rPr lang="tr-TR" sz="2400" dirty="0" smtClean="0"/>
              <a:t> </a:t>
            </a:r>
            <a:r>
              <a:rPr lang="tr-TR" sz="2400" dirty="0" smtClean="0">
                <a:solidFill>
                  <a:schemeClr val="accent1">
                    <a:lumMod val="40000"/>
                    <a:lumOff val="60000"/>
                  </a:schemeClr>
                </a:solidFill>
              </a:rPr>
              <a:t>*</a:t>
            </a:r>
            <a:r>
              <a:rPr lang="tr-TR" sz="2400" dirty="0">
                <a:solidFill>
                  <a:schemeClr val="accent1">
                    <a:lumMod val="40000"/>
                    <a:lumOff val="60000"/>
                  </a:schemeClr>
                </a:solidFill>
              </a:rPr>
              <a:t>Onlar da beş yıldır karşılıklı mektuplaşıyorlar.</a:t>
            </a:r>
            <a:r>
              <a:rPr lang="tr-TR" sz="2400" dirty="0"/>
              <a:t/>
            </a:r>
            <a:br>
              <a:rPr lang="tr-TR" sz="2400" dirty="0"/>
            </a:br>
            <a:r>
              <a:rPr lang="tr-TR" sz="2400" dirty="0" smtClean="0"/>
              <a:t> </a:t>
            </a:r>
            <a:r>
              <a:rPr lang="tr-TR" sz="2400" dirty="0" smtClean="0">
                <a:solidFill>
                  <a:schemeClr val="accent1">
                    <a:lumMod val="75000"/>
                  </a:schemeClr>
                </a:solidFill>
              </a:rPr>
              <a:t>*</a:t>
            </a:r>
            <a:r>
              <a:rPr lang="tr-TR" sz="2400" dirty="0">
                <a:solidFill>
                  <a:schemeClr val="accent1">
                    <a:lumMod val="75000"/>
                  </a:schemeClr>
                </a:solidFill>
              </a:rPr>
              <a:t>Geçmişteki hatıralardan bir şikayetim </a:t>
            </a:r>
            <a:r>
              <a:rPr lang="tr-TR" sz="2400" dirty="0" smtClean="0">
                <a:solidFill>
                  <a:schemeClr val="accent1">
                    <a:lumMod val="75000"/>
                  </a:schemeClr>
                </a:solidFill>
              </a:rPr>
              <a:t>yok.</a:t>
            </a:r>
            <a:r>
              <a:rPr lang="tr-TR" sz="2400" dirty="0">
                <a:solidFill>
                  <a:schemeClr val="accent1">
                    <a:lumMod val="75000"/>
                  </a:schemeClr>
                </a:solidFill>
              </a:rPr>
              <a:t/>
            </a:r>
            <a:br>
              <a:rPr lang="tr-TR" sz="2400" dirty="0">
                <a:solidFill>
                  <a:schemeClr val="accent1">
                    <a:lumMod val="75000"/>
                  </a:schemeClr>
                </a:solidFill>
              </a:rPr>
            </a:br>
            <a:endParaRPr lang="tr-TR" sz="2400" dirty="0">
              <a:solidFill>
                <a:schemeClr val="accent1">
                  <a:lumMod val="75000"/>
                </a:schemeClr>
              </a:solidFill>
            </a:endParaRPr>
          </a:p>
        </p:txBody>
      </p:sp>
      <p:sp>
        <p:nvSpPr>
          <p:cNvPr id="3" name="2 Dikdörtgen"/>
          <p:cNvSpPr/>
          <p:nvPr/>
        </p:nvSpPr>
        <p:spPr>
          <a:xfrm>
            <a:off x="539552" y="4869160"/>
            <a:ext cx="6300192" cy="830997"/>
          </a:xfrm>
          <a:prstGeom prst="rect">
            <a:avLst/>
          </a:prstGeom>
        </p:spPr>
        <p:txBody>
          <a:bodyPr wrap="square">
            <a:spAutoFit/>
          </a:bodyPr>
          <a:lstStyle/>
          <a:p>
            <a:r>
              <a:rPr lang="tr-TR" sz="2400" dirty="0">
                <a:solidFill>
                  <a:schemeClr val="accent1">
                    <a:lumMod val="40000"/>
                    <a:lumOff val="60000"/>
                  </a:schemeClr>
                </a:solidFill>
              </a:rPr>
              <a:t>*Onunla ilk tanışmamızı unutamam.</a:t>
            </a:r>
            <a:r>
              <a:rPr lang="tr-TR" sz="2400" dirty="0"/>
              <a:t/>
            </a:r>
            <a:br>
              <a:rPr lang="tr-TR" sz="2400" dirty="0"/>
            </a:br>
            <a:endParaRPr lang="tr-TR" sz="2400" dirty="0"/>
          </a:p>
        </p:txBody>
      </p:sp>
    </p:spTree>
  </p:cSld>
  <p:clrMapOvr>
    <a:masterClrMapping/>
  </p:clrMapOvr>
  <p:transition spd="slow">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4800" dirty="0" smtClean="0"/>
              <a:t>KAYNAKÇA:</a:t>
            </a:r>
            <a:br>
              <a:rPr lang="tr-TR" sz="4800" dirty="0" smtClean="0"/>
            </a:br>
            <a:endParaRPr lang="tr-TR" sz="4800" dirty="0"/>
          </a:p>
        </p:txBody>
      </p:sp>
      <p:sp>
        <p:nvSpPr>
          <p:cNvPr id="3" name="2 Metin Yer Tutucusu"/>
          <p:cNvSpPr>
            <a:spLocks noGrp="1"/>
          </p:cNvSpPr>
          <p:nvPr>
            <p:ph type="body" idx="1"/>
          </p:nvPr>
        </p:nvSpPr>
        <p:spPr>
          <a:xfrm>
            <a:off x="381000" y="1633536"/>
            <a:ext cx="6927304" cy="2286000"/>
          </a:xfrm>
        </p:spPr>
        <p:txBody>
          <a:bodyPr>
            <a:noAutofit/>
          </a:bodyPr>
          <a:lstStyle/>
          <a:p>
            <a:pPr>
              <a:buBlip>
                <a:blip r:embed="rId2"/>
              </a:buBlip>
            </a:pPr>
            <a:r>
              <a:rPr lang="tr-TR" sz="3600" dirty="0" smtClean="0">
                <a:hlinkClick r:id="rId3"/>
              </a:rPr>
              <a:t>http://www.</a:t>
            </a:r>
            <a:r>
              <a:rPr lang="tr-TR" sz="3600" dirty="0" err="1" smtClean="0">
                <a:hlinkClick r:id="rId3"/>
              </a:rPr>
              <a:t>edebiyatogretmeni</a:t>
            </a:r>
            <a:r>
              <a:rPr lang="tr-TR" sz="3600" dirty="0" smtClean="0">
                <a:hlinkClick r:id="rId3"/>
              </a:rPr>
              <a:t>.net/</a:t>
            </a:r>
            <a:r>
              <a:rPr lang="tr-TR" sz="3600" dirty="0" err="1" smtClean="0">
                <a:hlinkClick r:id="rId3"/>
              </a:rPr>
              <a:t>anlatim</a:t>
            </a:r>
            <a:r>
              <a:rPr lang="tr-TR" sz="3600" dirty="0" smtClean="0">
                <a:hlinkClick r:id="rId3"/>
              </a:rPr>
              <a:t>_</a:t>
            </a:r>
            <a:r>
              <a:rPr lang="tr-TR" sz="3600" dirty="0" err="1" smtClean="0">
                <a:hlinkClick r:id="rId3"/>
              </a:rPr>
              <a:t>bozukluklari</a:t>
            </a:r>
            <a:r>
              <a:rPr lang="tr-TR" sz="3600" dirty="0" smtClean="0">
                <a:hlinkClick r:id="rId3"/>
              </a:rPr>
              <a:t>.</a:t>
            </a:r>
            <a:r>
              <a:rPr lang="tr-TR" sz="3600" dirty="0" err="1" smtClean="0">
                <a:hlinkClick r:id="rId3"/>
              </a:rPr>
              <a:t>htm</a:t>
            </a:r>
            <a:endParaRPr lang="tr-TR" sz="3600" dirty="0" smtClean="0"/>
          </a:p>
          <a:p>
            <a:r>
              <a:rPr lang="tr-TR" sz="3600" dirty="0" err="1" smtClean="0"/>
              <a:t>Google</a:t>
            </a:r>
            <a:r>
              <a:rPr lang="tr-TR" sz="3600" dirty="0" smtClean="0"/>
              <a:t> Görseller</a:t>
            </a:r>
          </a:p>
          <a:p>
            <a:endParaRPr lang="tr-TR" sz="3600" dirty="0"/>
          </a:p>
        </p:txBody>
      </p:sp>
      <p:sp>
        <p:nvSpPr>
          <p:cNvPr id="4" name="3 Aşağı Bükülü Ok"/>
          <p:cNvSpPr/>
          <p:nvPr/>
        </p:nvSpPr>
        <p:spPr>
          <a:xfrm>
            <a:off x="2411760" y="4437112"/>
            <a:ext cx="4104456" cy="1656184"/>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ransition spd="slow">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475656" y="980728"/>
            <a:ext cx="7239000" cy="1362075"/>
          </a:xfrm>
        </p:spPr>
        <p:txBody>
          <a:bodyPr>
            <a:noAutofit/>
          </a:bodyPr>
          <a:lstStyle/>
          <a:p>
            <a:r>
              <a:rPr lang="tr-TR" sz="7200" dirty="0" smtClean="0"/>
              <a:t>HAZIRLAYAN:</a:t>
            </a:r>
            <a:br>
              <a:rPr lang="tr-TR" sz="7200" dirty="0" smtClean="0"/>
            </a:br>
            <a:endParaRPr lang="tr-TR" sz="7200" dirty="0"/>
          </a:p>
        </p:txBody>
      </p:sp>
      <p:sp>
        <p:nvSpPr>
          <p:cNvPr id="3" name="2 Metin Yer Tutucusu"/>
          <p:cNvSpPr>
            <a:spLocks noGrp="1"/>
          </p:cNvSpPr>
          <p:nvPr>
            <p:ph type="body" idx="1"/>
          </p:nvPr>
        </p:nvSpPr>
        <p:spPr>
          <a:xfrm>
            <a:off x="2267744" y="2204864"/>
            <a:ext cx="7719392" cy="2286000"/>
          </a:xfrm>
        </p:spPr>
        <p:txBody>
          <a:bodyPr>
            <a:normAutofit/>
          </a:bodyPr>
          <a:lstStyle/>
          <a:p>
            <a:r>
              <a:rPr lang="tr-TR" sz="4000" dirty="0" smtClean="0"/>
              <a:t>İREM KARABOĞA</a:t>
            </a:r>
          </a:p>
          <a:p>
            <a:r>
              <a:rPr lang="tr-TR" sz="4000" dirty="0" smtClean="0"/>
              <a:t>        9/A-101</a:t>
            </a:r>
            <a:endParaRPr lang="tr-TR" sz="4000" dirty="0"/>
          </a:p>
        </p:txBody>
      </p:sp>
      <p:sp>
        <p:nvSpPr>
          <p:cNvPr id="5" name="4 Yukarı Bükülü Ok"/>
          <p:cNvSpPr/>
          <p:nvPr/>
        </p:nvSpPr>
        <p:spPr>
          <a:xfrm>
            <a:off x="2411760" y="4005064"/>
            <a:ext cx="4464496" cy="216024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1628800"/>
            <a:ext cx="9144000" cy="954107"/>
          </a:xfrm>
          <a:prstGeom prst="rect">
            <a:avLst/>
          </a:prstGeom>
        </p:spPr>
        <p:txBody>
          <a:bodyPr wrap="square">
            <a:spAutoFit/>
          </a:bodyPr>
          <a:lstStyle/>
          <a:p>
            <a:r>
              <a:rPr lang="tr-TR" sz="2800" b="1" dirty="0" smtClean="0">
                <a:solidFill>
                  <a:schemeClr val="accent1">
                    <a:lumMod val="75000"/>
                  </a:schemeClr>
                </a:solidFill>
              </a:rPr>
              <a:t>*Kulağıma eğilerek alçak sesle bir şeyler fısıldadı.</a:t>
            </a:r>
            <a:br>
              <a:rPr lang="tr-TR" sz="2800" b="1" dirty="0" smtClean="0">
                <a:solidFill>
                  <a:schemeClr val="accent1">
                    <a:lumMod val="75000"/>
                  </a:schemeClr>
                </a:solidFill>
              </a:rPr>
            </a:br>
            <a:endParaRPr lang="tr-TR" sz="2800" b="1" dirty="0">
              <a:solidFill>
                <a:schemeClr val="accent1">
                  <a:lumMod val="75000"/>
                </a:schemeClr>
              </a:solidFill>
            </a:endParaRPr>
          </a:p>
        </p:txBody>
      </p:sp>
      <p:pic>
        <p:nvPicPr>
          <p:cNvPr id="17410" name="Picture 2" descr="http://1.bp.blogspot.com/-s2tP4y015vI/TgXsR19H8MI/AAAAAAAABAk/ZxsQliM1Tbg/s1600/giybet_dedikodu_kulaga_fisildamak.jpg"/>
          <p:cNvPicPr>
            <a:picLocks noChangeAspect="1" noChangeArrowheads="1"/>
          </p:cNvPicPr>
          <p:nvPr/>
        </p:nvPicPr>
        <p:blipFill>
          <a:blip r:embed="rId2" cstate="print"/>
          <a:srcRect/>
          <a:stretch>
            <a:fillRect/>
          </a:stretch>
        </p:blipFill>
        <p:spPr bwMode="auto">
          <a:xfrm>
            <a:off x="2195736" y="2780928"/>
            <a:ext cx="4752975" cy="33147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23528" y="1052736"/>
            <a:ext cx="8352928" cy="5262979"/>
          </a:xfrm>
          <a:prstGeom prst="rect">
            <a:avLst/>
          </a:prstGeom>
        </p:spPr>
        <p:txBody>
          <a:bodyPr wrap="square">
            <a:spAutoFit/>
          </a:bodyPr>
          <a:lstStyle/>
          <a:p>
            <a:r>
              <a:rPr lang="tr-TR" sz="2400" b="1" dirty="0" smtClean="0"/>
              <a:t>2.)</a:t>
            </a:r>
            <a:r>
              <a:rPr lang="tr-TR" sz="2400" b="1" dirty="0"/>
              <a:t>Sözcükleri </a:t>
            </a:r>
            <a:r>
              <a:rPr lang="tr-TR" sz="2400" b="1" dirty="0" smtClean="0"/>
              <a:t>Birbiriyle </a:t>
            </a:r>
            <a:r>
              <a:rPr lang="tr-TR" sz="2400" b="1" dirty="0"/>
              <a:t>K</a:t>
            </a:r>
            <a:r>
              <a:rPr lang="tr-TR" sz="2400" b="1" dirty="0" smtClean="0"/>
              <a:t>arıştırma</a:t>
            </a:r>
            <a:r>
              <a:rPr lang="tr-TR" sz="2400" b="1" dirty="0"/>
              <a:t>:</a:t>
            </a:r>
            <a:endParaRPr lang="tr-TR" sz="2400" dirty="0"/>
          </a:p>
          <a:p>
            <a:r>
              <a:rPr lang="tr-TR" sz="2400" dirty="0" smtClean="0"/>
              <a:t>   Anlamları </a:t>
            </a:r>
            <a:r>
              <a:rPr lang="tr-TR" sz="2400" dirty="0"/>
              <a:t>veya yazılışları çok benzer olan sözcüklerin karıştırılması cümlenin anlam bütünlüğünü bozar.</a:t>
            </a:r>
            <a:br>
              <a:rPr lang="tr-TR" sz="2400" dirty="0"/>
            </a:br>
            <a:r>
              <a:rPr lang="tr-TR" sz="2400" dirty="0"/>
              <a:t/>
            </a:r>
            <a:br>
              <a:rPr lang="tr-TR" sz="2400" dirty="0"/>
            </a:br>
            <a:r>
              <a:rPr lang="tr-TR" sz="2400" dirty="0">
                <a:solidFill>
                  <a:schemeClr val="accent1">
                    <a:lumMod val="40000"/>
                    <a:lumOff val="60000"/>
                  </a:schemeClr>
                </a:solidFill>
              </a:rPr>
              <a:t>*Geri kalmışlık Türkiye'ye özel bir durum değil</a:t>
            </a:r>
            <a:r>
              <a:rPr lang="tr-TR" sz="2400" dirty="0" smtClean="0">
                <a:solidFill>
                  <a:schemeClr val="accent1">
                    <a:lumMod val="40000"/>
                    <a:lumOff val="60000"/>
                  </a:schemeClr>
                </a:solidFill>
              </a:rPr>
              <a:t>.(özgü)</a:t>
            </a:r>
            <a:r>
              <a:rPr lang="tr-TR" sz="2400" dirty="0"/>
              <a:t/>
            </a:r>
            <a:br>
              <a:rPr lang="tr-TR" sz="2400" dirty="0"/>
            </a:br>
            <a:endParaRPr lang="tr-TR" sz="2400" dirty="0" smtClean="0"/>
          </a:p>
          <a:p>
            <a:r>
              <a:rPr lang="tr-TR" sz="2400" dirty="0" smtClean="0">
                <a:solidFill>
                  <a:schemeClr val="accent1">
                    <a:lumMod val="75000"/>
                  </a:schemeClr>
                </a:solidFill>
              </a:rPr>
              <a:t>*</a:t>
            </a:r>
            <a:r>
              <a:rPr lang="tr-TR" sz="2400" dirty="0">
                <a:solidFill>
                  <a:schemeClr val="accent1">
                    <a:lumMod val="75000"/>
                  </a:schemeClr>
                </a:solidFill>
              </a:rPr>
              <a:t>Bu binalar gerçekten çok yaklaşık yapılmış</a:t>
            </a:r>
            <a:r>
              <a:rPr lang="tr-TR" sz="2400" dirty="0" smtClean="0">
                <a:solidFill>
                  <a:schemeClr val="accent1">
                    <a:lumMod val="75000"/>
                  </a:schemeClr>
                </a:solidFill>
              </a:rPr>
              <a:t>.(yakın)</a:t>
            </a:r>
            <a:r>
              <a:rPr lang="tr-TR" sz="2400" dirty="0">
                <a:solidFill>
                  <a:schemeClr val="accent1">
                    <a:lumMod val="75000"/>
                  </a:schemeClr>
                </a:solidFill>
              </a:rPr>
              <a:t/>
            </a:r>
            <a:br>
              <a:rPr lang="tr-TR" sz="2400" dirty="0">
                <a:solidFill>
                  <a:schemeClr val="accent1">
                    <a:lumMod val="75000"/>
                  </a:schemeClr>
                </a:solidFill>
              </a:rPr>
            </a:br>
            <a:endParaRPr lang="tr-TR" sz="2400" dirty="0" smtClean="0">
              <a:solidFill>
                <a:schemeClr val="accent1">
                  <a:lumMod val="75000"/>
                </a:schemeClr>
              </a:solidFill>
            </a:endParaRPr>
          </a:p>
          <a:p>
            <a:r>
              <a:rPr lang="tr-TR" sz="2400" dirty="0" smtClean="0">
                <a:solidFill>
                  <a:schemeClr val="accent1">
                    <a:lumMod val="40000"/>
                    <a:lumOff val="60000"/>
                  </a:schemeClr>
                </a:solidFill>
              </a:rPr>
              <a:t>*</a:t>
            </a:r>
            <a:r>
              <a:rPr lang="tr-TR" sz="2400" dirty="0">
                <a:solidFill>
                  <a:schemeClr val="accent1">
                    <a:lumMod val="40000"/>
                    <a:lumOff val="60000"/>
                  </a:schemeClr>
                </a:solidFill>
              </a:rPr>
              <a:t>Bir öğrenci sınıfta kalmışsa onun sınıfı geçmesini güçlendiren nedenleri araştırmak gerekir</a:t>
            </a:r>
            <a:r>
              <a:rPr lang="tr-TR" sz="2400" dirty="0" smtClean="0">
                <a:solidFill>
                  <a:schemeClr val="accent1">
                    <a:lumMod val="40000"/>
                    <a:lumOff val="60000"/>
                  </a:schemeClr>
                </a:solidFill>
              </a:rPr>
              <a:t>.(güçleştiren)</a:t>
            </a:r>
            <a:r>
              <a:rPr lang="tr-TR" sz="2400" dirty="0">
                <a:solidFill>
                  <a:schemeClr val="accent1">
                    <a:lumMod val="40000"/>
                    <a:lumOff val="60000"/>
                  </a:schemeClr>
                </a:solidFill>
              </a:rPr>
              <a:t/>
            </a:r>
            <a:br>
              <a:rPr lang="tr-TR" sz="2400" dirty="0">
                <a:solidFill>
                  <a:schemeClr val="accent1">
                    <a:lumMod val="40000"/>
                    <a:lumOff val="60000"/>
                  </a:schemeClr>
                </a:solidFill>
              </a:rPr>
            </a:br>
            <a:endParaRPr lang="tr-TR" sz="2400" dirty="0" smtClean="0">
              <a:solidFill>
                <a:schemeClr val="accent1">
                  <a:lumMod val="40000"/>
                  <a:lumOff val="60000"/>
                </a:schemeClr>
              </a:solidFill>
            </a:endParaRPr>
          </a:p>
          <a:p>
            <a:r>
              <a:rPr lang="tr-TR" sz="2400" dirty="0" smtClean="0">
                <a:solidFill>
                  <a:schemeClr val="accent1">
                    <a:lumMod val="75000"/>
                  </a:schemeClr>
                </a:solidFill>
              </a:rPr>
              <a:t>*</a:t>
            </a:r>
            <a:r>
              <a:rPr lang="tr-TR" sz="2400" dirty="0">
                <a:solidFill>
                  <a:schemeClr val="accent1">
                    <a:lumMod val="75000"/>
                  </a:schemeClr>
                </a:solidFill>
              </a:rPr>
              <a:t>Bizden son öğretim durumunu gösteren bir belge istedi</a:t>
            </a:r>
            <a:r>
              <a:rPr lang="tr-TR" sz="2400" dirty="0" smtClean="0">
                <a:solidFill>
                  <a:schemeClr val="accent1">
                    <a:lumMod val="75000"/>
                  </a:schemeClr>
                </a:solidFill>
              </a:rPr>
              <a:t>.(öğrenim)</a:t>
            </a:r>
            <a:r>
              <a:rPr lang="tr-TR" sz="2400" dirty="0">
                <a:solidFill>
                  <a:schemeClr val="accent1">
                    <a:lumMod val="75000"/>
                  </a:schemeClr>
                </a:solidFill>
              </a:rPr>
              <a:t/>
            </a:r>
            <a:br>
              <a:rPr lang="tr-TR" sz="2400" dirty="0">
                <a:solidFill>
                  <a:schemeClr val="accent1">
                    <a:lumMod val="75000"/>
                  </a:schemeClr>
                </a:solidFill>
              </a:rPr>
            </a:br>
            <a:endParaRPr lang="tr-TR" sz="2400" dirty="0">
              <a:solidFill>
                <a:schemeClr val="accent1">
                  <a:lumMod val="75000"/>
                </a:schemeClr>
              </a:solidFill>
            </a:endParaRPr>
          </a:p>
        </p:txBody>
      </p:sp>
    </p:spTree>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683568" y="1484784"/>
            <a:ext cx="9684568" cy="954107"/>
          </a:xfrm>
          <a:prstGeom prst="rect">
            <a:avLst/>
          </a:prstGeom>
        </p:spPr>
        <p:txBody>
          <a:bodyPr wrap="square">
            <a:spAutoFit/>
          </a:bodyPr>
          <a:lstStyle/>
          <a:p>
            <a:r>
              <a:rPr lang="tr-TR" sz="2800" dirty="0" smtClean="0">
                <a:solidFill>
                  <a:schemeClr val="accent1">
                    <a:lumMod val="75000"/>
                  </a:schemeClr>
                </a:solidFill>
              </a:rPr>
              <a:t>*Size birazdan düğün resimlerini göstereceğim.</a:t>
            </a:r>
            <a:br>
              <a:rPr lang="tr-TR" sz="2800" dirty="0" smtClean="0">
                <a:solidFill>
                  <a:schemeClr val="accent1">
                    <a:lumMod val="75000"/>
                  </a:schemeClr>
                </a:solidFill>
              </a:rPr>
            </a:br>
            <a:endParaRPr lang="tr-TR" sz="2800" dirty="0">
              <a:solidFill>
                <a:schemeClr val="accent1">
                  <a:lumMod val="75000"/>
                </a:schemeClr>
              </a:solidFill>
            </a:endParaRPr>
          </a:p>
        </p:txBody>
      </p:sp>
      <p:pic>
        <p:nvPicPr>
          <p:cNvPr id="14338" name="Picture 2" descr="http://img822.imageshack.us/img822/5860/dugunfotograflari.jpg"/>
          <p:cNvPicPr>
            <a:picLocks noChangeAspect="1" noChangeArrowheads="1"/>
          </p:cNvPicPr>
          <p:nvPr/>
        </p:nvPicPr>
        <p:blipFill>
          <a:blip r:embed="rId2" cstate="print"/>
          <a:srcRect/>
          <a:stretch>
            <a:fillRect/>
          </a:stretch>
        </p:blipFill>
        <p:spPr bwMode="auto">
          <a:xfrm>
            <a:off x="2627784" y="2492896"/>
            <a:ext cx="3528392" cy="3903384"/>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67544" y="620688"/>
            <a:ext cx="8136904" cy="4893647"/>
          </a:xfrm>
          <a:prstGeom prst="rect">
            <a:avLst/>
          </a:prstGeom>
        </p:spPr>
        <p:txBody>
          <a:bodyPr wrap="square">
            <a:spAutoFit/>
          </a:bodyPr>
          <a:lstStyle/>
          <a:p>
            <a:r>
              <a:rPr lang="tr-TR" sz="2400" b="1" dirty="0" smtClean="0"/>
              <a:t>3.)</a:t>
            </a:r>
            <a:r>
              <a:rPr lang="tr-TR" sz="2400" b="1" dirty="0"/>
              <a:t>Sözcükleri </a:t>
            </a:r>
            <a:r>
              <a:rPr lang="tr-TR" sz="2400" b="1" dirty="0" smtClean="0"/>
              <a:t>Yanlış </a:t>
            </a:r>
            <a:r>
              <a:rPr lang="tr-TR" sz="2400" b="1" dirty="0"/>
              <a:t>Anlamda Kullanma: </a:t>
            </a:r>
            <a:endParaRPr lang="tr-TR" sz="2400" dirty="0"/>
          </a:p>
          <a:p>
            <a:endParaRPr lang="tr-TR" sz="2400" dirty="0" smtClean="0">
              <a:hlinkClick r:id="rId2"/>
            </a:endParaRPr>
          </a:p>
          <a:p>
            <a:r>
              <a:rPr lang="tr-TR" sz="2400" dirty="0"/>
              <a:t> </a:t>
            </a:r>
            <a:r>
              <a:rPr lang="tr-TR" sz="2400" dirty="0" smtClean="0"/>
              <a:t> Sözcük anlamlarına uygun </a:t>
            </a:r>
            <a:r>
              <a:rPr lang="tr-TR" sz="2400" dirty="0"/>
              <a:t>yerde kullanılmadığı zaman ya da yanlış anlama gelecek şekilde kullanıldığında anlatım bozukluğu doğar.</a:t>
            </a:r>
            <a:br>
              <a:rPr lang="tr-TR" sz="2400" dirty="0"/>
            </a:br>
            <a:r>
              <a:rPr lang="tr-TR" sz="2400" dirty="0"/>
              <a:t/>
            </a:r>
            <a:br>
              <a:rPr lang="tr-TR" sz="2400" dirty="0"/>
            </a:br>
            <a:r>
              <a:rPr lang="tr-TR" sz="2400" dirty="0"/>
              <a:t/>
            </a:r>
            <a:br>
              <a:rPr lang="tr-TR" sz="2400" dirty="0"/>
            </a:br>
            <a:r>
              <a:rPr lang="tr-TR" sz="2400" dirty="0" smtClean="0">
                <a:solidFill>
                  <a:schemeClr val="accent1">
                    <a:lumMod val="75000"/>
                  </a:schemeClr>
                </a:solidFill>
              </a:rPr>
              <a:t>*</a:t>
            </a:r>
            <a:r>
              <a:rPr lang="tr-TR" sz="2400" dirty="0">
                <a:solidFill>
                  <a:schemeClr val="accent1">
                    <a:lumMod val="75000"/>
                  </a:schemeClr>
                </a:solidFill>
              </a:rPr>
              <a:t>Bence sizin bu sınavı kaybetme şansınız hiç yok.</a:t>
            </a:r>
            <a:r>
              <a:rPr lang="tr-TR" sz="2400" dirty="0"/>
              <a:t/>
            </a:r>
            <a:br>
              <a:rPr lang="tr-TR" sz="2400" dirty="0"/>
            </a:br>
            <a:r>
              <a:rPr lang="tr-TR" sz="2400" dirty="0">
                <a:solidFill>
                  <a:schemeClr val="accent1">
                    <a:lumMod val="40000"/>
                    <a:lumOff val="60000"/>
                  </a:schemeClr>
                </a:solidFill>
              </a:rPr>
              <a:t>*Alınan bunca borç Türkiye'nin Avrupa'ya bağımlı olmasını sağladı.</a:t>
            </a:r>
            <a:r>
              <a:rPr lang="tr-TR" sz="2400" dirty="0"/>
              <a:t/>
            </a:r>
            <a:br>
              <a:rPr lang="tr-TR" sz="2400" dirty="0"/>
            </a:br>
            <a:r>
              <a:rPr lang="tr-TR" sz="2400" dirty="0" smtClean="0">
                <a:solidFill>
                  <a:schemeClr val="accent1">
                    <a:lumMod val="75000"/>
                  </a:schemeClr>
                </a:solidFill>
              </a:rPr>
              <a:t>*</a:t>
            </a:r>
            <a:r>
              <a:rPr lang="tr-TR" sz="2400" dirty="0">
                <a:solidFill>
                  <a:schemeClr val="accent1">
                    <a:lumMod val="75000"/>
                  </a:schemeClr>
                </a:solidFill>
              </a:rPr>
              <a:t>Bu yıl babamın yüzünden sınıfı geçtim.</a:t>
            </a:r>
            <a:r>
              <a:rPr lang="tr-TR" sz="2400" dirty="0"/>
              <a:t/>
            </a:r>
            <a:br>
              <a:rPr lang="tr-TR" sz="2400" dirty="0"/>
            </a:br>
            <a:r>
              <a:rPr lang="tr-TR" sz="2400" dirty="0" smtClean="0">
                <a:solidFill>
                  <a:schemeClr val="accent1">
                    <a:lumMod val="40000"/>
                    <a:lumOff val="60000"/>
                  </a:schemeClr>
                </a:solidFill>
              </a:rPr>
              <a:t>*</a:t>
            </a:r>
            <a:r>
              <a:rPr lang="tr-TR" sz="2400" dirty="0">
                <a:solidFill>
                  <a:schemeClr val="accent1">
                    <a:lumMod val="40000"/>
                    <a:lumOff val="60000"/>
                  </a:schemeClr>
                </a:solidFill>
              </a:rPr>
              <a:t>Ektiğin fidanlar meyveye döndü.</a:t>
            </a:r>
            <a:r>
              <a:rPr lang="tr-TR" sz="2400" dirty="0"/>
              <a:t/>
            </a:r>
            <a:br>
              <a:rPr lang="tr-TR" sz="2400" dirty="0"/>
            </a:br>
            <a:endParaRPr lang="tr-TR" sz="2400" dirty="0"/>
          </a:p>
        </p:txBody>
      </p:sp>
    </p:spTree>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259632" y="1340768"/>
            <a:ext cx="6692858" cy="707886"/>
          </a:xfrm>
          <a:prstGeom prst="rect">
            <a:avLst/>
          </a:prstGeom>
        </p:spPr>
        <p:txBody>
          <a:bodyPr wrap="none">
            <a:spAutoFit/>
          </a:bodyPr>
          <a:lstStyle/>
          <a:p>
            <a:r>
              <a:rPr lang="tr-TR" sz="4000" dirty="0" smtClean="0">
                <a:solidFill>
                  <a:schemeClr val="accent1">
                    <a:lumMod val="75000"/>
                  </a:schemeClr>
                </a:solidFill>
              </a:rPr>
              <a:t>*Annesi iyi çorap dokurdu.</a:t>
            </a:r>
            <a:endParaRPr lang="tr-TR" sz="4000" dirty="0">
              <a:solidFill>
                <a:schemeClr val="accent1">
                  <a:lumMod val="75000"/>
                </a:schemeClr>
              </a:solidFill>
            </a:endParaRPr>
          </a:p>
        </p:txBody>
      </p:sp>
      <p:pic>
        <p:nvPicPr>
          <p:cNvPr id="15362" name="Picture 2" descr="http://www.konseptcorap.com/Data/EditorFiles/corap-satis.jpg"/>
          <p:cNvPicPr>
            <a:picLocks noChangeAspect="1" noChangeArrowheads="1"/>
          </p:cNvPicPr>
          <p:nvPr/>
        </p:nvPicPr>
        <p:blipFill>
          <a:blip r:embed="rId2" cstate="print"/>
          <a:srcRect/>
          <a:stretch>
            <a:fillRect/>
          </a:stretch>
        </p:blipFill>
        <p:spPr bwMode="auto">
          <a:xfrm>
            <a:off x="2267744" y="2636912"/>
            <a:ext cx="4314825" cy="33147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67544" y="1340768"/>
            <a:ext cx="8370168" cy="4524315"/>
          </a:xfrm>
          <a:prstGeom prst="rect">
            <a:avLst/>
          </a:prstGeom>
        </p:spPr>
        <p:txBody>
          <a:bodyPr wrap="square">
            <a:spAutoFit/>
          </a:bodyPr>
          <a:lstStyle/>
          <a:p>
            <a:r>
              <a:rPr lang="tr-TR" sz="2400" b="1" dirty="0" smtClean="0"/>
              <a:t>4.)Sözcüğün Yapısındaki </a:t>
            </a:r>
            <a:r>
              <a:rPr lang="tr-TR" sz="2400" b="1" dirty="0"/>
              <a:t>Yanlışlık: </a:t>
            </a:r>
            <a:endParaRPr lang="tr-TR" sz="2400" dirty="0"/>
          </a:p>
          <a:p>
            <a:r>
              <a:rPr lang="tr-TR" sz="2400" dirty="0" smtClean="0"/>
              <a:t>   Bir </a:t>
            </a:r>
            <a:r>
              <a:rPr lang="tr-TR" sz="2400" dirty="0"/>
              <a:t>sözcük </a:t>
            </a:r>
            <a:r>
              <a:rPr lang="tr-TR" sz="2400" dirty="0" smtClean="0"/>
              <a:t>dilbilgisi </a:t>
            </a:r>
            <a:r>
              <a:rPr lang="tr-TR" sz="2400" dirty="0"/>
              <a:t>kurallarına aykırı türetilirse </a:t>
            </a:r>
            <a:r>
              <a:rPr lang="tr-TR" sz="2400" dirty="0" smtClean="0"/>
              <a:t>anlatım</a:t>
            </a:r>
            <a:r>
              <a:rPr lang="tr-TR" sz="2400" dirty="0" smtClean="0">
                <a:hlinkClick r:id="rId2"/>
              </a:rPr>
              <a:t> </a:t>
            </a:r>
            <a:r>
              <a:rPr lang="tr-TR" sz="2400" dirty="0" smtClean="0"/>
              <a:t>bozukluğu doğar</a:t>
            </a:r>
            <a:r>
              <a:rPr lang="tr-TR" sz="2400" dirty="0"/>
              <a:t>.</a:t>
            </a:r>
            <a:r>
              <a:rPr lang="tr-TR" sz="2400" dirty="0">
                <a:solidFill>
                  <a:schemeClr val="accent1">
                    <a:lumMod val="75000"/>
                  </a:schemeClr>
                </a:solidFill>
              </a:rPr>
              <a:t/>
            </a:r>
            <a:br>
              <a:rPr lang="tr-TR" sz="2400" dirty="0">
                <a:solidFill>
                  <a:schemeClr val="accent1">
                    <a:lumMod val="75000"/>
                  </a:schemeClr>
                </a:solidFill>
              </a:rPr>
            </a:br>
            <a:r>
              <a:rPr lang="tr-TR" sz="2400" dirty="0">
                <a:solidFill>
                  <a:schemeClr val="accent1">
                    <a:lumMod val="75000"/>
                  </a:schemeClr>
                </a:solidFill>
              </a:rPr>
              <a:t/>
            </a:r>
            <a:br>
              <a:rPr lang="tr-TR" sz="2400" dirty="0">
                <a:solidFill>
                  <a:schemeClr val="accent1">
                    <a:lumMod val="75000"/>
                  </a:schemeClr>
                </a:solidFill>
              </a:rPr>
            </a:br>
            <a:r>
              <a:rPr lang="tr-TR" sz="2400" dirty="0">
                <a:solidFill>
                  <a:schemeClr val="accent1">
                    <a:lumMod val="75000"/>
                  </a:schemeClr>
                </a:solidFill>
              </a:rPr>
              <a:t>*Mehmet Efendi on beş yıldır bakkalcılık yapıyor.</a:t>
            </a:r>
            <a:br>
              <a:rPr lang="tr-TR" sz="2400" dirty="0">
                <a:solidFill>
                  <a:schemeClr val="accent1">
                    <a:lumMod val="75000"/>
                  </a:schemeClr>
                </a:solidFill>
              </a:rPr>
            </a:br>
            <a:endParaRPr lang="tr-TR" sz="2400" dirty="0" smtClean="0">
              <a:solidFill>
                <a:schemeClr val="accent1">
                  <a:lumMod val="75000"/>
                </a:schemeClr>
              </a:solidFill>
            </a:endParaRPr>
          </a:p>
          <a:p>
            <a:r>
              <a:rPr lang="tr-TR" sz="2400" dirty="0" smtClean="0">
                <a:solidFill>
                  <a:schemeClr val="accent1">
                    <a:lumMod val="40000"/>
                    <a:lumOff val="60000"/>
                  </a:schemeClr>
                </a:solidFill>
              </a:rPr>
              <a:t>*</a:t>
            </a:r>
            <a:r>
              <a:rPr lang="tr-TR" sz="2400" dirty="0" err="1">
                <a:solidFill>
                  <a:schemeClr val="accent1">
                    <a:lumMod val="40000"/>
                    <a:lumOff val="60000"/>
                  </a:schemeClr>
                </a:solidFill>
              </a:rPr>
              <a:t>Bölgevi</a:t>
            </a:r>
            <a:r>
              <a:rPr lang="tr-TR" sz="2400" dirty="0">
                <a:solidFill>
                  <a:schemeClr val="accent1">
                    <a:lumMod val="40000"/>
                    <a:lumOff val="60000"/>
                  </a:schemeClr>
                </a:solidFill>
              </a:rPr>
              <a:t> sorunlar artıyor.</a:t>
            </a:r>
            <a:r>
              <a:rPr lang="tr-TR" sz="2400" dirty="0">
                <a:solidFill>
                  <a:schemeClr val="accent1">
                    <a:lumMod val="75000"/>
                  </a:schemeClr>
                </a:solidFill>
              </a:rPr>
              <a:t/>
            </a:r>
            <a:br>
              <a:rPr lang="tr-TR" sz="2400" dirty="0">
                <a:solidFill>
                  <a:schemeClr val="accent1">
                    <a:lumMod val="75000"/>
                  </a:schemeClr>
                </a:solidFill>
              </a:rPr>
            </a:br>
            <a:endParaRPr lang="tr-TR" sz="2400" dirty="0" smtClean="0">
              <a:solidFill>
                <a:schemeClr val="accent1">
                  <a:lumMod val="75000"/>
                </a:schemeClr>
              </a:solidFill>
            </a:endParaRPr>
          </a:p>
          <a:p>
            <a:r>
              <a:rPr lang="tr-TR" sz="2400" dirty="0" smtClean="0">
                <a:solidFill>
                  <a:schemeClr val="accent1">
                    <a:lumMod val="75000"/>
                  </a:schemeClr>
                </a:solidFill>
              </a:rPr>
              <a:t>*</a:t>
            </a:r>
            <a:r>
              <a:rPr lang="tr-TR" sz="2400" dirty="0">
                <a:solidFill>
                  <a:schemeClr val="accent1">
                    <a:lumMod val="75000"/>
                  </a:schemeClr>
                </a:solidFill>
              </a:rPr>
              <a:t>Her şeyi </a:t>
            </a:r>
            <a:r>
              <a:rPr lang="tr-TR" sz="2400" dirty="0" err="1">
                <a:solidFill>
                  <a:schemeClr val="accent1">
                    <a:lumMod val="75000"/>
                  </a:schemeClr>
                </a:solidFill>
              </a:rPr>
              <a:t>pahalılandırmışsınız</a:t>
            </a:r>
            <a:r>
              <a:rPr lang="tr-TR" sz="2400" dirty="0">
                <a:solidFill>
                  <a:schemeClr val="accent1">
                    <a:lumMod val="75000"/>
                  </a:schemeClr>
                </a:solidFill>
              </a:rPr>
              <a:t>.</a:t>
            </a:r>
            <a:br>
              <a:rPr lang="tr-TR" sz="2400" dirty="0">
                <a:solidFill>
                  <a:schemeClr val="accent1">
                    <a:lumMod val="75000"/>
                  </a:schemeClr>
                </a:solidFill>
              </a:rPr>
            </a:br>
            <a:endParaRPr lang="tr-TR" sz="2400" dirty="0" smtClean="0">
              <a:solidFill>
                <a:schemeClr val="accent1">
                  <a:lumMod val="75000"/>
                </a:schemeClr>
              </a:solidFill>
            </a:endParaRPr>
          </a:p>
          <a:p>
            <a:r>
              <a:rPr lang="tr-TR" sz="2400" dirty="0" smtClean="0">
                <a:solidFill>
                  <a:schemeClr val="accent1">
                    <a:lumMod val="40000"/>
                    <a:lumOff val="60000"/>
                  </a:schemeClr>
                </a:solidFill>
              </a:rPr>
              <a:t>*</a:t>
            </a:r>
            <a:r>
              <a:rPr lang="tr-TR" sz="2400" dirty="0">
                <a:solidFill>
                  <a:schemeClr val="accent1">
                    <a:lumMod val="40000"/>
                    <a:lumOff val="60000"/>
                  </a:schemeClr>
                </a:solidFill>
              </a:rPr>
              <a:t>Bilinçleşmenin gerçekleşmesini </a:t>
            </a:r>
            <a:r>
              <a:rPr lang="tr-TR" sz="2400" dirty="0" smtClean="0">
                <a:solidFill>
                  <a:schemeClr val="accent1">
                    <a:lumMod val="40000"/>
                    <a:lumOff val="60000"/>
                  </a:schemeClr>
                </a:solidFill>
              </a:rPr>
              <a:t>eğitim </a:t>
            </a:r>
            <a:r>
              <a:rPr lang="tr-TR" sz="2400" dirty="0">
                <a:solidFill>
                  <a:schemeClr val="accent1">
                    <a:lumMod val="40000"/>
                    <a:lumOff val="60000"/>
                  </a:schemeClr>
                </a:solidFill>
              </a:rPr>
              <a:t>sağlayacaktır.</a:t>
            </a:r>
            <a:br>
              <a:rPr lang="tr-TR" sz="2400" dirty="0">
                <a:solidFill>
                  <a:schemeClr val="accent1">
                    <a:lumMod val="40000"/>
                    <a:lumOff val="60000"/>
                  </a:schemeClr>
                </a:solidFill>
              </a:rPr>
            </a:br>
            <a:endParaRPr lang="tr-TR" sz="2400" dirty="0">
              <a:solidFill>
                <a:schemeClr val="accent1">
                  <a:lumMod val="40000"/>
                  <a:lumOff val="60000"/>
                </a:schemeClr>
              </a:solidFill>
            </a:endParaRPr>
          </a:p>
        </p:txBody>
      </p:sp>
    </p:spTree>
  </p:cSld>
  <p:clrMapOvr>
    <a:masterClrMapping/>
  </p:clrMapOvr>
  <p:transition spd="slow">
    <p:randomBar dir="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146</TotalTime>
  <Words>563</Words>
  <Application>Microsoft Office PowerPoint</Application>
  <PresentationFormat>Ekran Gösterisi (4:3)</PresentationFormat>
  <Paragraphs>111</Paragraphs>
  <Slides>31</Slides>
  <Notes>1</Notes>
  <HiddenSlides>0</HiddenSlides>
  <MMClips>0</MMClips>
  <ScaleCrop>false</ScaleCrop>
  <HeadingPairs>
    <vt:vector size="4" baseType="variant">
      <vt:variant>
        <vt:lpstr>Tema</vt:lpstr>
      </vt:variant>
      <vt:variant>
        <vt:i4>1</vt:i4>
      </vt:variant>
      <vt:variant>
        <vt:lpstr>Slayt Başlıkları</vt:lpstr>
      </vt:variant>
      <vt:variant>
        <vt:i4>31</vt:i4>
      </vt:variant>
    </vt:vector>
  </HeadingPairs>
  <TitlesOfParts>
    <vt:vector size="32" baseType="lpstr">
      <vt:lpstr>Canlı</vt:lpstr>
      <vt:lpst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KAYNAKÇA: </vt:lpstr>
      <vt:lpstr>HAZIRLAYAN: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DATATEKNIK</dc:creator>
  <cp:lastModifiedBy>OGRETMEN</cp:lastModifiedBy>
  <cp:revision>15</cp:revision>
  <dcterms:created xsi:type="dcterms:W3CDTF">2012-10-30T17:00:42Z</dcterms:created>
  <dcterms:modified xsi:type="dcterms:W3CDTF">2012-12-13T08:57:15Z</dcterms:modified>
</cp:coreProperties>
</file>