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56" r:id="rId2"/>
    <p:sldId id="258" r:id="rId3"/>
    <p:sldId id="269" r:id="rId4"/>
    <p:sldId id="259" r:id="rId5"/>
    <p:sldId id="270" r:id="rId6"/>
    <p:sldId id="271" r:id="rId7"/>
    <p:sldId id="273" r:id="rId8"/>
    <p:sldId id="274" r:id="rId9"/>
    <p:sldId id="275" r:id="rId10"/>
    <p:sldId id="276" r:id="rId11"/>
    <p:sldId id="277" r:id="rId12"/>
    <p:sldId id="260" r:id="rId13"/>
    <p:sldId id="261" r:id="rId14"/>
    <p:sldId id="268" r:id="rId15"/>
    <p:sldId id="262" r:id="rId16"/>
    <p:sldId id="263" r:id="rId17"/>
    <p:sldId id="257" r:id="rId18"/>
    <p:sldId id="267" r:id="rId19"/>
    <p:sldId id="266" r:id="rId20"/>
    <p:sldId id="265" r:id="rId21"/>
    <p:sldId id="272" r:id="rId22"/>
    <p:sldId id="278" r:id="rId2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3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4" d="100"/>
          <a:sy n="104" d="100"/>
        </p:scale>
        <p:origin x="-174"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7" name="6 İkizkenar Üçgen"/>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Başlık"/>
          <p:cNvSpPr>
            <a:spLocks noGrp="1"/>
          </p:cNvSpPr>
          <p:nvPr>
            <p:ph type="ctrTitle"/>
          </p:nvPr>
        </p:nvSpPr>
        <p:spPr>
          <a:xfrm>
            <a:off x="540544" y="776288"/>
            <a:ext cx="8062912" cy="1470025"/>
          </a:xfrm>
        </p:spPr>
        <p:txBody>
          <a:bodyPr anchor="b">
            <a:normAutofit/>
          </a:bodyPr>
          <a:lstStyle>
            <a:lvl1pPr algn="r">
              <a:defRPr sz="4400"/>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a:xfrm>
            <a:off x="1371600" y="6012656"/>
            <a:ext cx="5791200" cy="365125"/>
          </a:xfrm>
        </p:spPr>
        <p:txBody>
          <a:bodyPr tIns="0" bIns="0" anchor="t"/>
          <a:lstStyle>
            <a:lvl1pPr algn="r">
              <a:defRPr sz="1000"/>
            </a:lvl1pPr>
          </a:lstStyle>
          <a:p>
            <a:fld id="{8CDBAA13-F448-4759-8D7B-462AF3DE5312}" type="datetimeFigureOut">
              <a:rPr lang="tr-TR" smtClean="0"/>
              <a:pPr/>
              <a:t>01.10.2012</a:t>
            </a:fld>
            <a:endParaRPr lang="tr-TR"/>
          </a:p>
        </p:txBody>
      </p:sp>
      <p:sp>
        <p:nvSpPr>
          <p:cNvPr id="17" name="16 Altbilgi Yer Tutucusu"/>
          <p:cNvSpPr>
            <a:spLocks noGrp="1"/>
          </p:cNvSpPr>
          <p:nvPr>
            <p:ph type="ftr" sz="quarter" idx="11"/>
          </p:nvPr>
        </p:nvSpPr>
        <p:spPr>
          <a:xfrm>
            <a:off x="1371600" y="5650704"/>
            <a:ext cx="5791200" cy="365125"/>
          </a:xfrm>
        </p:spPr>
        <p:txBody>
          <a:bodyPr tIns="0" bIns="0" anchor="b"/>
          <a:lstStyle>
            <a:lvl1pPr algn="r">
              <a:defRPr sz="1100"/>
            </a:lvl1pPr>
          </a:lstStyle>
          <a:p>
            <a:endParaRPr lang="tr-TR"/>
          </a:p>
        </p:txBody>
      </p:sp>
      <p:sp>
        <p:nvSpPr>
          <p:cNvPr id="29" name="28 Slayt Numarası Yer Tutucusu"/>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662FC86C-3727-4BAA-A127-52213243A5EE}"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8CDBAA13-F448-4759-8D7B-462AF3DE5312}" type="datetimeFigureOut">
              <a:rPr lang="tr-TR" smtClean="0"/>
              <a:pPr/>
              <a:t>01.10.2012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62FC86C-3727-4BAA-A127-52213243A5EE}"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781800" y="381000"/>
            <a:ext cx="1905000" cy="5486400"/>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381000"/>
            <a:ext cx="6248400" cy="5486400"/>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8CDBAA13-F448-4759-8D7B-462AF3DE5312}" type="datetimeFigureOut">
              <a:rPr lang="tr-TR" smtClean="0"/>
              <a:pPr/>
              <a:t>01.10.2012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62FC86C-3727-4BAA-A127-52213243A5EE}"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67494"/>
            <a:ext cx="8229600" cy="1399032"/>
          </a:xfrm>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a:xfrm>
            <a:off x="457200" y="1882808"/>
            <a:ext cx="8229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a:xfrm>
            <a:off x="4791456" y="6480048"/>
            <a:ext cx="2133600" cy="301752"/>
          </a:xfrm>
        </p:spPr>
        <p:txBody>
          <a:bodyPr/>
          <a:lstStyle/>
          <a:p>
            <a:fld id="{8CDBAA13-F448-4759-8D7B-462AF3DE5312}" type="datetimeFigureOut">
              <a:rPr lang="tr-TR" smtClean="0"/>
              <a:pPr/>
              <a:t>01.10.2012</a:t>
            </a:fld>
            <a:endParaRPr lang="tr-TR"/>
          </a:p>
        </p:txBody>
      </p:sp>
      <p:sp>
        <p:nvSpPr>
          <p:cNvPr id="5" name="4 Altbilgi Yer Tutucusu"/>
          <p:cNvSpPr>
            <a:spLocks noGrp="1"/>
          </p:cNvSpPr>
          <p:nvPr>
            <p:ph type="ftr" sz="quarter" idx="11"/>
          </p:nvPr>
        </p:nvSpPr>
        <p:spPr>
          <a:xfrm>
            <a:off x="457200" y="6480969"/>
            <a:ext cx="4260056" cy="300831"/>
          </a:xfrm>
        </p:spPr>
        <p:txBody>
          <a:bodyPr/>
          <a:lstStyle/>
          <a:p>
            <a:endParaRPr lang="tr-TR"/>
          </a:p>
        </p:txBody>
      </p:sp>
      <p:sp>
        <p:nvSpPr>
          <p:cNvPr id="6" name="5 Slayt Numarası Yer Tutucusu"/>
          <p:cNvSpPr>
            <a:spLocks noGrp="1"/>
          </p:cNvSpPr>
          <p:nvPr>
            <p:ph type="sldNum" sz="quarter" idx="12"/>
          </p:nvPr>
        </p:nvSpPr>
        <p:spPr/>
        <p:txBody>
          <a:bodyPr/>
          <a:lstStyle/>
          <a:p>
            <a:fld id="{662FC86C-3727-4BAA-A127-52213243A5EE}"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2">
        <a:schemeClr val="bg1"/>
      </p:bgRef>
    </p:bg>
    <p:spTree>
      <p:nvGrpSpPr>
        <p:cNvPr id="1" name=""/>
        <p:cNvGrpSpPr/>
        <p:nvPr/>
      </p:nvGrpSpPr>
      <p:grpSpPr>
        <a:xfrm>
          <a:off x="0" y="0"/>
          <a:ext cx="0" cy="0"/>
          <a:chOff x="0" y="0"/>
          <a:chExt cx="0" cy="0"/>
        </a:xfrm>
      </p:grpSpPr>
      <p:sp>
        <p:nvSpPr>
          <p:cNvPr id="9" name="8 Dik Üçgen"/>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7 İkizkenar Üçgen"/>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3 Veri Yer Tutucusu"/>
          <p:cNvSpPr>
            <a:spLocks noGrp="1"/>
          </p:cNvSpPr>
          <p:nvPr>
            <p:ph type="dt" sz="half" idx="10"/>
          </p:nvPr>
        </p:nvSpPr>
        <p:spPr>
          <a:xfrm>
            <a:off x="6955632" y="6477000"/>
            <a:ext cx="2133600" cy="304800"/>
          </a:xfrm>
        </p:spPr>
        <p:txBody>
          <a:bodyPr/>
          <a:lstStyle/>
          <a:p>
            <a:fld id="{8CDBAA13-F448-4759-8D7B-462AF3DE5312}" type="datetimeFigureOut">
              <a:rPr lang="tr-TR" smtClean="0"/>
              <a:pPr/>
              <a:t>01.10.2012</a:t>
            </a:fld>
            <a:endParaRPr lang="tr-TR"/>
          </a:p>
        </p:txBody>
      </p:sp>
      <p:sp>
        <p:nvSpPr>
          <p:cNvPr id="5" name="4 Altbilgi Yer Tutucusu"/>
          <p:cNvSpPr>
            <a:spLocks noGrp="1"/>
          </p:cNvSpPr>
          <p:nvPr>
            <p:ph type="ftr" sz="quarter" idx="11"/>
          </p:nvPr>
        </p:nvSpPr>
        <p:spPr>
          <a:xfrm>
            <a:off x="2619376" y="6480969"/>
            <a:ext cx="4260056" cy="300831"/>
          </a:xfrm>
        </p:spPr>
        <p:txBody>
          <a:bodyPr/>
          <a:lstStyle/>
          <a:p>
            <a:endParaRPr lang="tr-TR"/>
          </a:p>
        </p:txBody>
      </p:sp>
      <p:sp>
        <p:nvSpPr>
          <p:cNvPr id="6" name="5 Slayt Numarası Yer Tutucusu"/>
          <p:cNvSpPr>
            <a:spLocks noGrp="1"/>
          </p:cNvSpPr>
          <p:nvPr>
            <p:ph type="sldNum" sz="quarter" idx="12"/>
          </p:nvPr>
        </p:nvSpPr>
        <p:spPr>
          <a:xfrm>
            <a:off x="8451056" y="809624"/>
            <a:ext cx="502920" cy="300831"/>
          </a:xfrm>
        </p:spPr>
        <p:txBody>
          <a:bodyPr/>
          <a:lstStyle/>
          <a:p>
            <a:fld id="{662FC86C-3727-4BAA-A127-52213243A5EE}" type="slidenum">
              <a:rPr lang="tr-TR" smtClean="0"/>
              <a:pPr/>
              <a:t>‹#›</a:t>
            </a:fld>
            <a:endParaRPr lang="tr-TR"/>
          </a:p>
        </p:txBody>
      </p:sp>
      <p:cxnSp>
        <p:nvCxnSpPr>
          <p:cNvPr id="11" name="10 Düz Bağlayıcı"/>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9 Düz Bağlayıcı"/>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1 Başlık"/>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marL="0" algn="l">
              <a:defRPr/>
            </a:lvl1p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4791456" y="6480969"/>
            <a:ext cx="2133600" cy="301752"/>
          </a:xfrm>
        </p:spPr>
        <p:txBody>
          <a:bodyPr/>
          <a:lstStyle/>
          <a:p>
            <a:fld id="{8CDBAA13-F448-4759-8D7B-462AF3DE5312}" type="datetimeFigureOut">
              <a:rPr lang="tr-TR" smtClean="0"/>
              <a:pPr/>
              <a:t>01.10.2012</a:t>
            </a:fld>
            <a:endParaRPr lang="tr-TR"/>
          </a:p>
        </p:txBody>
      </p:sp>
      <p:sp>
        <p:nvSpPr>
          <p:cNvPr id="6" name="5 Altbilgi Yer Tutucusu"/>
          <p:cNvSpPr>
            <a:spLocks noGrp="1"/>
          </p:cNvSpPr>
          <p:nvPr>
            <p:ph type="ftr" sz="quarter" idx="11"/>
          </p:nvPr>
        </p:nvSpPr>
        <p:spPr>
          <a:xfrm>
            <a:off x="457200" y="6480969"/>
            <a:ext cx="4260056" cy="301752"/>
          </a:xfrm>
        </p:spPr>
        <p:txBody>
          <a:bodyPr/>
          <a:lstStyle/>
          <a:p>
            <a:endParaRPr lang="tr-TR"/>
          </a:p>
        </p:txBody>
      </p:sp>
      <p:sp>
        <p:nvSpPr>
          <p:cNvPr id="7" name="6 Slayt Numarası Yer Tutucusu"/>
          <p:cNvSpPr>
            <a:spLocks noGrp="1"/>
          </p:cNvSpPr>
          <p:nvPr>
            <p:ph type="sldNum" sz="quarter" idx="12"/>
          </p:nvPr>
        </p:nvSpPr>
        <p:spPr>
          <a:xfrm>
            <a:off x="7589520" y="6480969"/>
            <a:ext cx="502920" cy="301752"/>
          </a:xfrm>
        </p:spPr>
        <p:txBody>
          <a:bodyPr/>
          <a:lstStyle/>
          <a:p>
            <a:fld id="{662FC86C-3727-4BAA-A127-52213243A5EE}"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a:xfrm>
            <a:off x="4791456" y="6480969"/>
            <a:ext cx="2130552" cy="301752"/>
          </a:xfrm>
        </p:spPr>
        <p:txBody>
          <a:bodyPr/>
          <a:lstStyle/>
          <a:p>
            <a:fld id="{8CDBAA13-F448-4759-8D7B-462AF3DE5312}" type="datetimeFigureOut">
              <a:rPr lang="tr-TR" smtClean="0"/>
              <a:pPr/>
              <a:t>01.10.2012</a:t>
            </a:fld>
            <a:endParaRPr lang="tr-TR"/>
          </a:p>
        </p:txBody>
      </p:sp>
      <p:sp>
        <p:nvSpPr>
          <p:cNvPr id="8" name="7 Altbilgi Yer Tutucusu"/>
          <p:cNvSpPr>
            <a:spLocks noGrp="1"/>
          </p:cNvSpPr>
          <p:nvPr>
            <p:ph type="ftr" sz="quarter" idx="11"/>
          </p:nvPr>
        </p:nvSpPr>
        <p:spPr>
          <a:xfrm>
            <a:off x="457200" y="6480969"/>
            <a:ext cx="4261104" cy="301752"/>
          </a:xfrm>
        </p:spPr>
        <p:txBody>
          <a:bodyPr/>
          <a:lstStyle/>
          <a:p>
            <a:endParaRPr lang="tr-TR"/>
          </a:p>
        </p:txBody>
      </p:sp>
      <p:sp>
        <p:nvSpPr>
          <p:cNvPr id="9" name="8 Slayt Numarası Yer Tutucusu"/>
          <p:cNvSpPr>
            <a:spLocks noGrp="1"/>
          </p:cNvSpPr>
          <p:nvPr>
            <p:ph type="sldNum" sz="quarter" idx="12"/>
          </p:nvPr>
        </p:nvSpPr>
        <p:spPr>
          <a:xfrm>
            <a:off x="7589520" y="6483096"/>
            <a:ext cx="502920" cy="301752"/>
          </a:xfrm>
        </p:spPr>
        <p:txBody>
          <a:bodyPr/>
          <a:lstStyle>
            <a:lvl1pPr algn="ctr">
              <a:defRPr/>
            </a:lvl1pPr>
          </a:lstStyle>
          <a:p>
            <a:fld id="{662FC86C-3727-4BAA-A127-52213243A5EE}"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b="0"/>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8CDBAA13-F448-4759-8D7B-462AF3DE5312}" type="datetimeFigureOut">
              <a:rPr lang="tr-TR" smtClean="0"/>
              <a:pPr/>
              <a:t>01.10.2012</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662FC86C-3727-4BAA-A127-52213243A5EE}"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a:xfrm>
            <a:off x="4791456" y="6480969"/>
            <a:ext cx="2133600" cy="301752"/>
          </a:xfrm>
        </p:spPr>
        <p:txBody>
          <a:bodyPr/>
          <a:lstStyle/>
          <a:p>
            <a:fld id="{8CDBAA13-F448-4759-8D7B-462AF3DE5312}" type="datetimeFigureOut">
              <a:rPr lang="tr-TR" smtClean="0"/>
              <a:pPr/>
              <a:t>01.10.2012</a:t>
            </a:fld>
            <a:endParaRPr lang="tr-TR"/>
          </a:p>
        </p:txBody>
      </p:sp>
      <p:sp>
        <p:nvSpPr>
          <p:cNvPr id="3" name="2 Altbilgi Yer Tutucusu"/>
          <p:cNvSpPr>
            <a:spLocks noGrp="1"/>
          </p:cNvSpPr>
          <p:nvPr>
            <p:ph type="ftr" sz="quarter" idx="11"/>
          </p:nvPr>
        </p:nvSpPr>
        <p:spPr>
          <a:xfrm>
            <a:off x="457200" y="6481890"/>
            <a:ext cx="4260056" cy="300831"/>
          </a:xfrm>
        </p:spPr>
        <p:txBody>
          <a:bodyPr/>
          <a:lstStyle/>
          <a:p>
            <a:endParaRPr lang="tr-TR"/>
          </a:p>
        </p:txBody>
      </p:sp>
      <p:sp>
        <p:nvSpPr>
          <p:cNvPr id="4" name="3 Slayt Numarası Yer Tutucusu"/>
          <p:cNvSpPr>
            <a:spLocks noGrp="1"/>
          </p:cNvSpPr>
          <p:nvPr>
            <p:ph type="sldNum" sz="quarter" idx="12"/>
          </p:nvPr>
        </p:nvSpPr>
        <p:spPr>
          <a:xfrm>
            <a:off x="7589520" y="6480969"/>
            <a:ext cx="502920" cy="301752"/>
          </a:xfrm>
        </p:spPr>
        <p:txBody>
          <a:bodyPr/>
          <a:lstStyle/>
          <a:p>
            <a:fld id="{662FC86C-3727-4BAA-A127-52213243A5EE}"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6278976" y="6556248"/>
            <a:ext cx="2133600" cy="301752"/>
          </a:xfrm>
        </p:spPr>
        <p:txBody>
          <a:bodyPr/>
          <a:lstStyle>
            <a:lvl1pPr>
              <a:defRPr sz="900"/>
            </a:lvl1pPr>
          </a:lstStyle>
          <a:p>
            <a:fld id="{8CDBAA13-F448-4759-8D7B-462AF3DE5312}" type="datetimeFigureOut">
              <a:rPr lang="tr-TR" smtClean="0"/>
              <a:pPr/>
              <a:t>01.10.2012</a:t>
            </a:fld>
            <a:endParaRPr lang="tr-TR"/>
          </a:p>
        </p:txBody>
      </p:sp>
      <p:sp>
        <p:nvSpPr>
          <p:cNvPr id="6" name="5 Altbilgi Yer Tutucusu"/>
          <p:cNvSpPr>
            <a:spLocks noGrp="1"/>
          </p:cNvSpPr>
          <p:nvPr>
            <p:ph type="ftr" sz="quarter" idx="11"/>
          </p:nvPr>
        </p:nvSpPr>
        <p:spPr>
          <a:xfrm>
            <a:off x="1135856" y="6556248"/>
            <a:ext cx="5143120" cy="301752"/>
          </a:xfrm>
        </p:spPr>
        <p:txBody>
          <a:bodyPr/>
          <a:lstStyle>
            <a:lvl1pPr>
              <a:defRPr sz="900"/>
            </a:lvl1pPr>
          </a:lstStyle>
          <a:p>
            <a:endParaRPr lang="tr-TR"/>
          </a:p>
        </p:txBody>
      </p:sp>
      <p:sp>
        <p:nvSpPr>
          <p:cNvPr id="7" name="6 Slayt Numarası Yer Tutucusu"/>
          <p:cNvSpPr>
            <a:spLocks noGrp="1"/>
          </p:cNvSpPr>
          <p:nvPr>
            <p:ph type="sldNum" sz="quarter" idx="12"/>
          </p:nvPr>
        </p:nvSpPr>
        <p:spPr>
          <a:xfrm>
            <a:off x="8410576" y="6556248"/>
            <a:ext cx="502920" cy="301752"/>
          </a:xfrm>
        </p:spPr>
        <p:txBody>
          <a:bodyPr/>
          <a:lstStyle>
            <a:lvl1pPr>
              <a:defRPr sz="900"/>
            </a:lvl1pPr>
          </a:lstStyle>
          <a:p>
            <a:fld id="{662FC86C-3727-4BAA-A127-52213243A5EE}"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a:xfrm>
            <a:off x="6108192" y="6556248"/>
            <a:ext cx="2103120" cy="301752"/>
          </a:xfrm>
        </p:spPr>
        <p:txBody>
          <a:bodyPr/>
          <a:lstStyle>
            <a:lvl1pPr>
              <a:defRPr sz="900"/>
            </a:lvl1pPr>
          </a:lstStyle>
          <a:p>
            <a:fld id="{8CDBAA13-F448-4759-8D7B-462AF3DE5312}" type="datetimeFigureOut">
              <a:rPr lang="tr-TR" smtClean="0"/>
              <a:pPr/>
              <a:t>01.10.2012</a:t>
            </a:fld>
            <a:endParaRPr lang="tr-TR"/>
          </a:p>
        </p:txBody>
      </p:sp>
      <p:sp>
        <p:nvSpPr>
          <p:cNvPr id="6" name="5 Altbilgi Yer Tutucusu"/>
          <p:cNvSpPr>
            <a:spLocks noGrp="1"/>
          </p:cNvSpPr>
          <p:nvPr>
            <p:ph type="ftr" sz="quarter" idx="11"/>
          </p:nvPr>
        </p:nvSpPr>
        <p:spPr>
          <a:xfrm>
            <a:off x="1170432" y="6557169"/>
            <a:ext cx="4948072" cy="301752"/>
          </a:xfrm>
        </p:spPr>
        <p:txBody>
          <a:bodyPr/>
          <a:lstStyle>
            <a:lvl1pPr>
              <a:defRPr sz="900"/>
            </a:lvl1pPr>
          </a:lstStyle>
          <a:p>
            <a:endParaRPr lang="tr-TR"/>
          </a:p>
        </p:txBody>
      </p:sp>
      <p:sp>
        <p:nvSpPr>
          <p:cNvPr id="7" name="6 Slayt Numarası Yer Tutucusu"/>
          <p:cNvSpPr>
            <a:spLocks noGrp="1"/>
          </p:cNvSpPr>
          <p:nvPr>
            <p:ph type="sldNum" sz="quarter" idx="12"/>
          </p:nvPr>
        </p:nvSpPr>
        <p:spPr>
          <a:xfrm>
            <a:off x="8217192" y="6556248"/>
            <a:ext cx="365760" cy="301752"/>
          </a:xfrm>
        </p:spPr>
        <p:txBody>
          <a:bodyPr/>
          <a:lstStyle>
            <a:lvl1pPr algn="ctr">
              <a:defRPr sz="900"/>
            </a:lvl1pPr>
          </a:lstStyle>
          <a:p>
            <a:fld id="{662FC86C-3727-4BAA-A127-52213243A5EE}"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10 Dik Üçgen"/>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7 Düz Bağlayıcı"/>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8 Düz Bağlayıcı"/>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21 Başlık Yer Tutucusu"/>
          <p:cNvSpPr>
            <a:spLocks noGrp="1"/>
          </p:cNvSpPr>
          <p:nvPr>
            <p:ph type="title"/>
          </p:nvPr>
        </p:nvSpPr>
        <p:spPr>
          <a:xfrm>
            <a:off x="457200" y="267494"/>
            <a:ext cx="8229600" cy="1399032"/>
          </a:xfrm>
          <a:prstGeom prst="rect">
            <a:avLst/>
          </a:prstGeom>
        </p:spPr>
        <p:txBody>
          <a:bodyPr vert="horz" anchor="ctr">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8CDBAA13-F448-4759-8D7B-462AF3DE5312}" type="datetimeFigureOut">
              <a:rPr lang="tr-TR" smtClean="0"/>
              <a:pPr/>
              <a:t>01.10.2012</a:t>
            </a:fld>
            <a:endParaRPr lang="tr-TR"/>
          </a:p>
        </p:txBody>
      </p:sp>
      <p:sp>
        <p:nvSpPr>
          <p:cNvPr id="3" name="2 Altbilgi Yer Tutucusu"/>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tr-TR"/>
          </a:p>
        </p:txBody>
      </p:sp>
      <p:sp>
        <p:nvSpPr>
          <p:cNvPr id="23" name="22 Slayt Numarası Yer Tutucusu"/>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662FC86C-3727-4BAA-A127-52213243A5EE}"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www.edebiyatogretmeni.net/forum/dil_ve_anlatim/dil_ve_anlatim_9_sinif_ders_notlari_iletisimdil-t19703.0.html" TargetMode="External"/><Relationship Id="rId2" Type="http://schemas.openxmlformats.org/officeDocument/2006/relationships/hyperlink" Target="http://trgazi.k12.tr/da.pdf" TargetMode="External"/><Relationship Id="rId1" Type="http://schemas.openxmlformats.org/officeDocument/2006/relationships/slideLayout" Target="../slideLayouts/slideLayout2.xml"/><Relationship Id="rId6" Type="http://schemas.openxmlformats.org/officeDocument/2006/relationships/hyperlink" Target="http://yazitepe.blogcu.com/9-sinif-dil-ve-anlatim-ders-notlari-i-unite-iletisim-dil-ve-kul/4475356" TargetMode="External"/><Relationship Id="rId5" Type="http://schemas.openxmlformats.org/officeDocument/2006/relationships/hyperlink" Target="http://www.dersimizedebiyat.com/icerik_detay.asp?icr=10" TargetMode="External"/><Relationship Id="rId4" Type="http://schemas.openxmlformats.org/officeDocument/2006/relationships/hyperlink" Target="http://www.edebiyatogretmeni.org/insan-iletisim-ve-dil/"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571472" y="428604"/>
            <a:ext cx="7851648" cy="1142984"/>
          </a:xfrm>
        </p:spPr>
        <p:txBody>
          <a:bodyPr>
            <a:normAutofit fontScale="90000"/>
          </a:bodyPr>
          <a:lstStyle/>
          <a:p>
            <a:pPr algn="ctr"/>
            <a:r>
              <a:rPr lang="tr-TR" sz="60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İNSAN,İLETİŞİM VE DİL</a:t>
            </a:r>
            <a:endParaRPr lang="tr-TR" sz="60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3" name="2 Alt Başlık"/>
          <p:cNvSpPr>
            <a:spLocks noGrp="1"/>
          </p:cNvSpPr>
          <p:nvPr>
            <p:ph type="subTitle" idx="1"/>
          </p:nvPr>
        </p:nvSpPr>
        <p:spPr>
          <a:xfrm>
            <a:off x="285720" y="4643446"/>
            <a:ext cx="8253442" cy="1857388"/>
          </a:xfrm>
        </p:spPr>
        <p:txBody>
          <a:bodyPr>
            <a:noAutofit/>
          </a:bodyPr>
          <a:lstStyle/>
          <a:p>
            <a:pPr algn="l"/>
            <a:r>
              <a:rPr lang="tr-TR"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DERS:DİL ANLATIM</a:t>
            </a:r>
          </a:p>
          <a:p>
            <a:pPr algn="l"/>
            <a:r>
              <a:rPr lang="tr-TR"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KONU:İNSAN ,İLETİŞİM VE DİL</a:t>
            </a:r>
          </a:p>
          <a:p>
            <a:pPr algn="l"/>
            <a:r>
              <a:rPr lang="tr-TR"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ÖĞRETMEN:İSMAİL KARAOSMANOĞLU</a:t>
            </a:r>
          </a:p>
          <a:p>
            <a:pPr algn="l"/>
            <a:r>
              <a:rPr lang="tr-TR"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HAZIRLAYANLAR:GÖZDE KAHRAMAN,GİZEM ÇELİK</a:t>
            </a:r>
            <a:endParaRPr lang="tr-TR" sz="2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4" name="il_fi" descr="http://www.sanatlog.com/wp-content/uploads/2010/02/fft5_mf308863.jpeg"/>
          <p:cNvPicPr/>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1857356" y="1714488"/>
            <a:ext cx="5715040" cy="2643206"/>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transition spd="med">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785794"/>
            <a:ext cx="8229600" cy="5669014"/>
          </a:xfrm>
        </p:spPr>
        <p:txBody>
          <a:bodyPr>
            <a:normAutofit fontScale="85000" lnSpcReduction="20000"/>
          </a:bodyPr>
          <a:lstStyle/>
          <a:p>
            <a:pPr>
              <a:buNone/>
            </a:pPr>
            <a:r>
              <a:rPr lang="tr-TR" dirty="0" smtClean="0">
                <a:latin typeface="Calibri" pitchFamily="34" charset="0"/>
              </a:rPr>
              <a:t>     </a:t>
            </a:r>
            <a:r>
              <a:rPr lang="tr-TR" sz="33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Calibri" pitchFamily="34" charset="0"/>
              </a:rPr>
              <a:t>Dil </a:t>
            </a:r>
            <a:r>
              <a:rPr lang="tr-TR" sz="33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Calibri" pitchFamily="34" charset="0"/>
              </a:rPr>
              <a:t>Ötesi (Üst dil) İşlevi</a:t>
            </a:r>
            <a:r>
              <a:rPr lang="tr-TR" dirty="0" smtClean="0">
                <a:latin typeface="Calibri" pitchFamily="34" charset="0"/>
              </a:rPr>
              <a:t/>
            </a:r>
            <a:br>
              <a:rPr lang="tr-TR" dirty="0" smtClean="0">
                <a:latin typeface="Calibri" pitchFamily="34" charset="0"/>
              </a:rPr>
            </a:br>
            <a:r>
              <a:rPr lang="tr-TR" dirty="0" smtClean="0">
                <a:latin typeface="Calibri" pitchFamily="34" charset="0"/>
              </a:rPr>
              <a:t/>
            </a:r>
            <a:br>
              <a:rPr lang="tr-TR" dirty="0" smtClean="0">
                <a:latin typeface="Calibri" pitchFamily="34" charset="0"/>
              </a:rPr>
            </a:br>
            <a:r>
              <a:rPr lang="tr-TR" dirty="0" smtClean="0">
                <a:latin typeface="Calibri" pitchFamily="34" charset="0"/>
              </a:rPr>
              <a:t>Bir ileti, dil ile ilgili bilgi vermek üzere düzenlenmişse o iletide dil, dil ötesi işlevde kullanılmıştır. Bu işlevde iletiler, dili açıklamak, dil ile ilgili bilgi vermek için kullanılır. Daha çok bilimsel metinlerde ve öğretme amaçlı konuşmalarda karşımıza çıkan ve “yani, demek istiyorum ki, bir başka deyişle” gibi sözcüklerde kendini gösteren dil ötesi işleve günlük yaşamda da sıkça başvurulur. </a:t>
            </a:r>
            <a:br>
              <a:rPr lang="tr-TR" dirty="0" smtClean="0">
                <a:latin typeface="Calibri" pitchFamily="34" charset="0"/>
              </a:rPr>
            </a:br>
            <a:r>
              <a:rPr lang="tr-TR" dirty="0" smtClean="0">
                <a:latin typeface="Calibri" pitchFamily="34" charset="0"/>
              </a:rPr>
              <a:t/>
            </a:r>
            <a:br>
              <a:rPr lang="tr-TR" dirty="0" smtClean="0">
                <a:latin typeface="Calibri" pitchFamily="34" charset="0"/>
              </a:rPr>
            </a:br>
            <a:r>
              <a:rPr lang="tr-TR" dirty="0" smtClean="0">
                <a:latin typeface="Calibri" pitchFamily="34" charset="0"/>
              </a:rPr>
              <a:t>“Beni yanlış anlamayın, ben bu sözcüğü mecaz anlamda kullandım.”</a:t>
            </a:r>
            <a:br>
              <a:rPr lang="tr-TR" dirty="0" smtClean="0">
                <a:latin typeface="Calibri" pitchFamily="34" charset="0"/>
              </a:rPr>
            </a:br>
            <a:r>
              <a:rPr lang="tr-TR" dirty="0" smtClean="0">
                <a:latin typeface="Calibri" pitchFamily="34" charset="0"/>
              </a:rPr>
              <a:t>“Fiil, cümledeki işi, oluşu, hareketi bildirir.”</a:t>
            </a:r>
            <a:br>
              <a:rPr lang="tr-TR" dirty="0" smtClean="0">
                <a:latin typeface="Calibri" pitchFamily="34" charset="0"/>
              </a:rPr>
            </a:br>
            <a:r>
              <a:rPr lang="tr-TR" dirty="0" smtClean="0"/>
              <a:t/>
            </a:r>
            <a:br>
              <a:rPr lang="tr-TR" dirty="0" smtClean="0"/>
            </a:br>
            <a:endParaRPr lang="tr-TR" dirty="0"/>
          </a:p>
        </p:txBody>
      </p:sp>
    </p:spTree>
  </p:cSld>
  <p:clrMapOvr>
    <a:masterClrMapping/>
  </p:clrMapOvr>
  <p:transition spd="med">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Dikdörtgen"/>
          <p:cNvSpPr/>
          <p:nvPr/>
        </p:nvSpPr>
        <p:spPr>
          <a:xfrm>
            <a:off x="142844" y="285728"/>
            <a:ext cx="8858280" cy="5170646"/>
          </a:xfrm>
          <a:prstGeom prst="rect">
            <a:avLst/>
          </a:prstGeom>
        </p:spPr>
        <p:txBody>
          <a:bodyPr wrap="square">
            <a:spAutoFit/>
          </a:bodyPr>
          <a:lstStyle/>
          <a:p>
            <a:r>
              <a:rPr lang="tr-TR" sz="2000"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Calibri" pitchFamily="34" charset="0"/>
              </a:rPr>
              <a:t>   </a:t>
            </a:r>
            <a:r>
              <a:rPr lang="tr-TR" sz="2400"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Calibri" pitchFamily="34" charset="0"/>
              </a:rPr>
              <a:t>Şiirsel </a:t>
            </a:r>
            <a:r>
              <a:rPr lang="tr-TR" sz="2400"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Calibri" pitchFamily="34" charset="0"/>
              </a:rPr>
              <a:t>(Sanatsal) İşlev</a:t>
            </a:r>
            <a:r>
              <a:rPr lang="tr-TR" sz="2000" dirty="0" smtClean="0"/>
              <a:t/>
            </a:r>
            <a:br>
              <a:rPr lang="tr-TR" sz="2000" dirty="0" smtClean="0"/>
            </a:br>
            <a:r>
              <a:rPr lang="tr-TR" sz="2400" dirty="0" smtClean="0">
                <a:latin typeface="Calibri" pitchFamily="34" charset="0"/>
              </a:rPr>
              <a:t/>
            </a:r>
            <a:br>
              <a:rPr lang="tr-TR" sz="2400" dirty="0" smtClean="0">
                <a:latin typeface="Calibri" pitchFamily="34" charset="0"/>
              </a:rPr>
            </a:br>
            <a:r>
              <a:rPr lang="tr-TR" sz="2400" dirty="0" smtClean="0">
                <a:latin typeface="Calibri" pitchFamily="34" charset="0"/>
              </a:rPr>
              <a:t> Bir </a:t>
            </a:r>
            <a:r>
              <a:rPr lang="tr-TR" sz="2400" dirty="0" smtClean="0">
                <a:latin typeface="Calibri" pitchFamily="34" charset="0"/>
              </a:rPr>
              <a:t>iletinin iletisi kendisi ise dil, şiirsel işlevde kullanılmıştır. Dil, bu işlevde kullanıldığında iletinin iletmek istediği husus, iletinin kendisindedir. Bu durumda ileti, kendi dışında herhangi bir şeyi ifade etmez, yansıtmaz. Obje, iletinin kendisidir. Örneğin dilin şiirsel işlevde kullanıldığı metinler olarak lirik anlatılarda ve şiirlerde şirin amacı o şiirin kendisidir. Şiirsel metinler kendisinden başka bir şeyi ifade etmeye ihtiyaç duymaz, bir şiir sadece şiir olduğu için önemli ve anlamlıdır yani şiirin gerçeği kendisindedir. Dilin şiirsel işleviyle kullanılan metinlerde gönderici alıcıda hissettirmek istediği etkileri uyandırmak için dili istediği gibi kullanır yani kendi özgün üslubunu oluşturmak için bir anlamda dili yeniden yaratır. </a:t>
            </a:r>
            <a:r>
              <a:rPr lang="tr-TR" sz="2000" dirty="0" smtClean="0">
                <a:latin typeface="Calibri" pitchFamily="34" charset="0"/>
              </a:rPr>
              <a:t/>
            </a:r>
            <a:br>
              <a:rPr lang="tr-TR" sz="2000" dirty="0" smtClean="0">
                <a:latin typeface="Calibri" pitchFamily="34" charset="0"/>
              </a:rPr>
            </a:br>
            <a:endParaRPr lang="tr-TR" dirty="0">
              <a:latin typeface="Calibri" pitchFamily="34" charset="0"/>
            </a:endParaRPr>
          </a:p>
        </p:txBody>
      </p:sp>
      <p:sp>
        <p:nvSpPr>
          <p:cNvPr id="6" name="5 Dikdörtgen"/>
          <p:cNvSpPr/>
          <p:nvPr/>
        </p:nvSpPr>
        <p:spPr>
          <a:xfrm>
            <a:off x="857224" y="1428736"/>
            <a:ext cx="7143800" cy="3785652"/>
          </a:xfrm>
          <a:prstGeom prst="rect">
            <a:avLst/>
          </a:prstGeom>
        </p:spPr>
        <p:txBody>
          <a:bodyPr wrap="square">
            <a:spAutoFit/>
          </a:bodyPr>
          <a:lstStyle/>
          <a:p>
            <a:r>
              <a:rPr lang="tr-TR" sz="2400" dirty="0" smtClean="0">
                <a:latin typeface="Calibri" pitchFamily="34" charset="0"/>
              </a:rPr>
              <a:t>Edebi sanatlardan, karşılaştırmalardan, çağrışım gücü yüksek sözcüklerden yararlanarak imgeler oluşturur. Sözcükleri daha çok yan ve mecaz anlamda kullanır. Edebi metinlerde dil, şiirsel işlevinde kullanılır. </a:t>
            </a:r>
            <a:br>
              <a:rPr lang="tr-TR" sz="2400" dirty="0" smtClean="0">
                <a:latin typeface="Calibri" pitchFamily="34" charset="0"/>
              </a:rPr>
            </a:br>
            <a:r>
              <a:rPr lang="tr-TR" sz="2400" dirty="0" smtClean="0">
                <a:latin typeface="Calibri" pitchFamily="34" charset="0"/>
              </a:rPr>
              <a:t>[…]</a:t>
            </a:r>
            <a:br>
              <a:rPr lang="tr-TR" sz="2400" dirty="0" smtClean="0">
                <a:latin typeface="Calibri" pitchFamily="34" charset="0"/>
              </a:rPr>
            </a:br>
            <a:r>
              <a:rPr lang="tr-TR" sz="2400" dirty="0" smtClean="0">
                <a:latin typeface="Calibri" pitchFamily="34" charset="0"/>
              </a:rPr>
              <a:t>Yağmurlardan sonra büyürmüş başak,</a:t>
            </a:r>
            <a:br>
              <a:rPr lang="tr-TR" sz="2400" dirty="0" smtClean="0">
                <a:latin typeface="Calibri" pitchFamily="34" charset="0"/>
              </a:rPr>
            </a:br>
            <a:r>
              <a:rPr lang="tr-TR" sz="2400" dirty="0" smtClean="0">
                <a:latin typeface="Calibri" pitchFamily="34" charset="0"/>
              </a:rPr>
              <a:t>   Meyveler sabırla olgunlaşırmış</a:t>
            </a:r>
            <a:br>
              <a:rPr lang="tr-TR" sz="2400" dirty="0" smtClean="0">
                <a:latin typeface="Calibri" pitchFamily="34" charset="0"/>
              </a:rPr>
            </a:br>
            <a:r>
              <a:rPr lang="tr-TR" sz="2400" dirty="0" smtClean="0">
                <a:latin typeface="Calibri" pitchFamily="34" charset="0"/>
              </a:rPr>
              <a:t>Bir gün gözlerimin ta içine bak</a:t>
            </a:r>
            <a:br>
              <a:rPr lang="tr-TR" sz="2400" dirty="0" smtClean="0">
                <a:latin typeface="Calibri" pitchFamily="34" charset="0"/>
              </a:rPr>
            </a:br>
            <a:r>
              <a:rPr lang="tr-TR" sz="2400" dirty="0" smtClean="0">
                <a:latin typeface="Calibri" pitchFamily="34" charset="0"/>
              </a:rPr>
              <a:t>Anlarsın ölüler niçin yaşarmış</a:t>
            </a:r>
            <a:br>
              <a:rPr lang="tr-TR" sz="2400" dirty="0" smtClean="0">
                <a:latin typeface="Calibri" pitchFamily="34" charset="0"/>
              </a:rPr>
            </a:br>
            <a:r>
              <a:rPr lang="tr-TR" sz="2400" dirty="0" smtClean="0">
                <a:latin typeface="Calibri" pitchFamily="34" charset="0"/>
              </a:rPr>
              <a:t>                                                            Sezai Karakoç</a:t>
            </a:r>
            <a:endParaRPr lang="tr-TR" sz="2400" dirty="0"/>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0" fill="hold" nodeType="clickEffect">
                                  <p:stCondLst>
                                    <p:cond delay="0"/>
                                  </p:stCondLst>
                                  <p:childTnLst>
                                    <p:anim calcmode="lin" valueType="num">
                                      <p:cBhvr>
                                        <p:cTn id="6" dur="1000"/>
                                        <p:tgtEl>
                                          <p:spTgt spid="5">
                                            <p:txEl>
                                              <p:pRg st="0" end="0"/>
                                            </p:txEl>
                                          </p:spTgt>
                                        </p:tgtEl>
                                        <p:attrNameLst>
                                          <p:attrName>ppt_w</p:attrName>
                                        </p:attrNameLst>
                                      </p:cBhvr>
                                      <p:tavLst>
                                        <p:tav tm="0">
                                          <p:val>
                                            <p:strVal val="ppt_w"/>
                                          </p:val>
                                        </p:tav>
                                        <p:tav tm="100000">
                                          <p:val>
                                            <p:fltVal val="0"/>
                                          </p:val>
                                        </p:tav>
                                      </p:tavLst>
                                    </p:anim>
                                    <p:anim calcmode="lin" valueType="num">
                                      <p:cBhvr>
                                        <p:cTn id="7" dur="1000"/>
                                        <p:tgtEl>
                                          <p:spTgt spid="5">
                                            <p:txEl>
                                              <p:pRg st="0" end="0"/>
                                            </p:txEl>
                                          </p:spTgt>
                                        </p:tgtEl>
                                        <p:attrNameLst>
                                          <p:attrName>ppt_h</p:attrName>
                                        </p:attrNameLst>
                                      </p:cBhvr>
                                      <p:tavLst>
                                        <p:tav tm="0">
                                          <p:val>
                                            <p:strVal val="ppt_h"/>
                                          </p:val>
                                        </p:tav>
                                        <p:tav tm="100000">
                                          <p:val>
                                            <p:fltVal val="0"/>
                                          </p:val>
                                        </p:tav>
                                      </p:tavLst>
                                    </p:anim>
                                    <p:animEffect transition="out" filter="fade">
                                      <p:cBhvr>
                                        <p:cTn id="8" dur="1000"/>
                                        <p:tgtEl>
                                          <p:spTgt spid="5">
                                            <p:txEl>
                                              <p:pRg st="0" end="0"/>
                                            </p:txEl>
                                          </p:spTgt>
                                        </p:tgtEl>
                                      </p:cBhvr>
                                    </p:animEffect>
                                    <p:set>
                                      <p:cBhvr>
                                        <p:cTn id="9" dur="1" fill="hold">
                                          <p:stCondLst>
                                            <p:cond delay="999"/>
                                          </p:stCondLst>
                                        </p:cTn>
                                        <p:tgtEl>
                                          <p:spTgt spid="5">
                                            <p:txEl>
                                              <p:pRg st="0" end="0"/>
                                            </p:txEl>
                                          </p:spTgt>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fltVal val="0"/>
                                          </p:val>
                                        </p:tav>
                                        <p:tav tm="100000">
                                          <p:val>
                                            <p:strVal val="#ppt_w"/>
                                          </p:val>
                                        </p:tav>
                                      </p:tavLst>
                                    </p:anim>
                                    <p:anim calcmode="lin" valueType="num">
                                      <p:cBhvr>
                                        <p:cTn id="15" dur="1000" fill="hold"/>
                                        <p:tgtEl>
                                          <p:spTgt spid="6"/>
                                        </p:tgtEl>
                                        <p:attrNameLst>
                                          <p:attrName>ppt_h</p:attrName>
                                        </p:attrNameLst>
                                      </p:cBhvr>
                                      <p:tavLst>
                                        <p:tav tm="0">
                                          <p:val>
                                            <p:fltVal val="0"/>
                                          </p:val>
                                        </p:tav>
                                        <p:tav tm="100000">
                                          <p:val>
                                            <p:strVal val="#ppt_h"/>
                                          </p:val>
                                        </p:tav>
                                      </p:tavLst>
                                    </p:anim>
                                    <p:animEffect transition="in" filter="fade">
                                      <p:cBhvr>
                                        <p:cTn id="16"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214290"/>
            <a:ext cx="7851648" cy="928694"/>
          </a:xfrm>
        </p:spPr>
        <p:txBody>
          <a:bodyPr/>
          <a:lstStyle/>
          <a:p>
            <a:pPr algn="l"/>
            <a:r>
              <a:rPr lang="tr-TR" dirty="0" smtClean="0">
                <a:solidFill>
                  <a:schemeClr val="tx1"/>
                </a:solidFill>
              </a:rPr>
              <a:t>DİLİN OLUŞUMU</a:t>
            </a:r>
            <a:endParaRPr lang="tr-TR" dirty="0">
              <a:solidFill>
                <a:schemeClr val="tx1"/>
              </a:solidFill>
            </a:endParaRPr>
          </a:p>
        </p:txBody>
      </p:sp>
      <p:sp>
        <p:nvSpPr>
          <p:cNvPr id="3" name="2 Alt Başlık"/>
          <p:cNvSpPr>
            <a:spLocks noGrp="1"/>
          </p:cNvSpPr>
          <p:nvPr>
            <p:ph type="subTitle" idx="1"/>
          </p:nvPr>
        </p:nvSpPr>
        <p:spPr>
          <a:xfrm>
            <a:off x="214282" y="1214422"/>
            <a:ext cx="8715436" cy="5429264"/>
          </a:xfrm>
        </p:spPr>
        <p:txBody>
          <a:bodyPr>
            <a:normAutofit/>
          </a:bodyPr>
          <a:lstStyle/>
          <a:p>
            <a:pPr algn="l"/>
            <a:r>
              <a:rPr lang="tr-TR" sz="2800" dirty="0" smtClean="0">
                <a:ln w="18415" cmpd="sng">
                  <a:solidFill>
                    <a:srgbClr val="FFFFFF"/>
                  </a:solidFill>
                  <a:prstDash val="solid"/>
                </a:ln>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path path="circle">
                    <a:fillToRect l="50000" t="50000" r="50000" b="50000"/>
                  </a:path>
                  <a:tileRect/>
                </a:gradFill>
                <a:effectLst>
                  <a:outerShdw blurRad="63500" dir="3600000" algn="tl" rotWithShape="0">
                    <a:srgbClr val="000000">
                      <a:alpha val="70000"/>
                    </a:srgbClr>
                  </a:outerShdw>
                </a:effectLst>
              </a:rPr>
              <a:t>   </a:t>
            </a:r>
            <a:r>
              <a:rPr lang="tr-TR" sz="28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Dilin ortaya çıkışı, yazının öğrenilmesi, dillerin çeşitliliği gibi konular insanları daima meraklandırmıştır. İnsanlar “Dilin asıl kaynağı nedir?”, “Dil nasıl meydana gelmiştir?”. “İlk konuşmalar nasıl olmuştur?” gibi sorulara sürekli cevap aramışlar ama bu sorulara kesin bir cevap bulamamışlardır. Dilin meydana gelişi ve ortaya çıkışıyla ilgili bilim adamları arasında kesin bir görüş birliği yoktur. Bugüne kadar yapılan çalışmalarda dilin kaynağı ile ilgili ancak birçok teori ortaya konmuştur.Birkaçı şunlardır;</a:t>
            </a:r>
            <a:endParaRPr lang="tr-TR" sz="2800" dirty="0" smtClean="0">
              <a:ln w="18415" cmpd="sng">
                <a:solidFill>
                  <a:srgbClr val="FFFFFF"/>
                </a:solidFill>
                <a:prstDash val="solid"/>
              </a:ln>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path path="circle">
                  <a:fillToRect l="50000" t="50000" r="50000" b="50000"/>
                </a:path>
                <a:tileRect/>
              </a:gradFill>
              <a:effectLst>
                <a:outerShdw blurRad="63500" dir="3600000" algn="tl" rotWithShape="0">
                  <a:srgbClr val="000000">
                    <a:alpha val="70000"/>
                  </a:srgbClr>
                </a:outerShdw>
              </a:effectLst>
            </a:endParaRPr>
          </a:p>
          <a:p>
            <a:pPr algn="l"/>
            <a:endParaRPr lang="tr-TR" sz="2800" dirty="0"/>
          </a:p>
        </p:txBody>
      </p:sp>
    </p:spTree>
  </p:cSld>
  <p:clrMapOvr>
    <a:masterClrMapping/>
  </p:clrMapOvr>
  <p:transition spd="med">
    <p:wipe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500034" y="642918"/>
            <a:ext cx="7959500" cy="5643578"/>
          </a:xfrm>
        </p:spPr>
        <p:txBody>
          <a:bodyPr>
            <a:normAutofit/>
            <a:scene3d>
              <a:camera prst="orthographicFront"/>
              <a:lightRig rig="soft" dir="t">
                <a:rot lat="0" lon="0" rev="10800000"/>
              </a:lightRig>
            </a:scene3d>
            <a:sp3d>
              <a:bevelT w="27940" h="12700"/>
              <a:contourClr>
                <a:srgbClr val="DDDDDD"/>
              </a:contourClr>
            </a:sp3d>
          </a:bodyPr>
          <a:lstStyle/>
          <a:p>
            <a:pPr marL="514350" indent="-514350" algn="l"/>
            <a:endParaRPr lang="tr-TR" b="1" spc="150" dirty="0" smtClean="0">
              <a:ln w="11430"/>
              <a:solidFill>
                <a:srgbClr val="F8F8F8"/>
              </a:solidFill>
              <a:effectLst>
                <a:outerShdw blurRad="25400" algn="tl" rotWithShape="0">
                  <a:srgbClr val="000000">
                    <a:alpha val="43000"/>
                  </a:srgbClr>
                </a:outerShdw>
              </a:effectLst>
            </a:endParaRPr>
          </a:p>
          <a:p>
            <a:pPr marL="514350" indent="-514350" algn="l"/>
            <a:r>
              <a:rPr lang="tr-TR" b="1" spc="150" dirty="0" smtClean="0">
                <a:ln w="11430"/>
                <a:solidFill>
                  <a:srgbClr val="F8F8F8"/>
                </a:solidFill>
                <a:effectLst>
                  <a:outerShdw blurRad="25400" algn="tl" rotWithShape="0">
                    <a:srgbClr val="000000">
                      <a:alpha val="43000"/>
                    </a:srgbClr>
                  </a:outerShdw>
                </a:effectLst>
                <a:latin typeface="Comic Sans MS" pitchFamily="66" charset="0"/>
              </a:rPr>
              <a:t>   </a:t>
            </a:r>
            <a:r>
              <a:rPr lang="tr-TR"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Comic Sans MS" pitchFamily="66" charset="0"/>
              </a:rPr>
              <a:t>A) İlahi </a:t>
            </a:r>
            <a:r>
              <a:rPr lang="tr-TR"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Comic Sans MS" pitchFamily="66" charset="0"/>
              </a:rPr>
              <a:t>kaynak</a:t>
            </a:r>
            <a:r>
              <a:rPr lang="tr-TR"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Comic Sans MS" pitchFamily="66" charset="0"/>
              </a:rPr>
              <a:t>: </a:t>
            </a:r>
            <a:r>
              <a:rPr lang="tr-TR" sz="2800" b="1" spc="150" dirty="0" smtClean="0">
                <a:ln w="11430"/>
                <a:solidFill>
                  <a:srgbClr val="F8F8F8"/>
                </a:solidFill>
                <a:effectLst>
                  <a:outerShdw blurRad="25400" algn="tl" rotWithShape="0">
                    <a:srgbClr val="000000">
                      <a:alpha val="43000"/>
                    </a:srgbClr>
                  </a:outerShdw>
                </a:effectLst>
                <a:latin typeface="Comic Sans MS" pitchFamily="66" charset="0"/>
              </a:rPr>
              <a:t>T</a:t>
            </a:r>
            <a:r>
              <a:rPr lang="tr-TR" sz="2800" b="1" spc="150" dirty="0" smtClean="0">
                <a:ln w="11430"/>
                <a:solidFill>
                  <a:srgbClr val="F8F8F8"/>
                </a:solidFill>
                <a:effectLst>
                  <a:outerShdw blurRad="25400" algn="tl" rotWithShape="0">
                    <a:srgbClr val="000000">
                      <a:alpha val="43000"/>
                    </a:srgbClr>
                  </a:outerShdw>
                </a:effectLst>
                <a:latin typeface="Comic Sans MS" pitchFamily="66" charset="0"/>
              </a:rPr>
              <a:t>eoriye </a:t>
            </a:r>
            <a:r>
              <a:rPr lang="tr-TR" sz="2800" b="1" spc="150" dirty="0" smtClean="0">
                <a:ln w="11430"/>
                <a:solidFill>
                  <a:srgbClr val="F8F8F8"/>
                </a:solidFill>
                <a:effectLst>
                  <a:outerShdw blurRad="25400" algn="tl" rotWithShape="0">
                    <a:srgbClr val="000000">
                      <a:alpha val="43000"/>
                    </a:srgbClr>
                  </a:outerShdw>
                </a:effectLst>
                <a:latin typeface="Comic Sans MS" pitchFamily="66" charset="0"/>
              </a:rPr>
              <a:t>göre Allah, insanı yarattı ve yarattığı insana dili öğretti. Zaten birçok dinde Allah’ın insana dili kullanmayı doğuştan bir yetenek olarak verdiği kabul edilir.</a:t>
            </a:r>
          </a:p>
          <a:p>
            <a:pPr marL="514350" indent="-514350" algn="l"/>
            <a:endParaRPr lang="tr-TR" b="1" spc="150" dirty="0" smtClean="0">
              <a:ln w="11430"/>
              <a:solidFill>
                <a:srgbClr val="F8F8F8"/>
              </a:solidFill>
              <a:effectLst>
                <a:outerShdw blurRad="25400" algn="tl" rotWithShape="0">
                  <a:srgbClr val="000000">
                    <a:alpha val="43000"/>
                  </a:srgbClr>
                </a:outerShdw>
              </a:effectLst>
            </a:endParaRPr>
          </a:p>
          <a:p>
            <a:pPr marL="514350" indent="-514350" algn="l"/>
            <a:endParaRPr lang="tr-TR" b="1" spc="150" dirty="0" smtClean="0">
              <a:ln w="11430"/>
              <a:solidFill>
                <a:srgbClr val="F8F8F8"/>
              </a:solidFill>
              <a:effectLst>
                <a:outerShdw blurRad="25400" algn="tl" rotWithShape="0">
                  <a:srgbClr val="000000">
                    <a:alpha val="43000"/>
                  </a:srgbClr>
                </a:outerShdw>
              </a:effectLst>
              <a:latin typeface="Comic Sans MS" pitchFamily="66" charset="0"/>
            </a:endParaRPr>
          </a:p>
          <a:p>
            <a:pPr marL="514350" indent="-514350" algn="l">
              <a:buAutoNum type="alphaLcPeriod"/>
            </a:pPr>
            <a:endParaRPr lang="tr-TR" b="1" spc="150" dirty="0" smtClean="0">
              <a:ln w="11430"/>
              <a:solidFill>
                <a:srgbClr val="F8F8F8"/>
              </a:solidFill>
              <a:effectLst>
                <a:outerShdw blurRad="25400" algn="tl" rotWithShape="0">
                  <a:srgbClr val="000000">
                    <a:alpha val="43000"/>
                  </a:srgbClr>
                </a:outerShdw>
              </a:effectLst>
            </a:endParaRPr>
          </a:p>
        </p:txBody>
      </p:sp>
      <p:pic>
        <p:nvPicPr>
          <p:cNvPr id="4" name="il_fi" descr="http://guide.ceit.metu.edu.tr/ceit419_2007_1/Finalproject/7.4.1/images/iletisim.gif"/>
          <p:cNvPicPr/>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1857356" y="4000504"/>
            <a:ext cx="4786346" cy="200026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ransition spd="med">
    <p:wipe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857224" y="3857628"/>
            <a:ext cx="7215238" cy="2308324"/>
          </a:xfrm>
          <a:prstGeom prst="rect">
            <a:avLst/>
          </a:prstGeom>
        </p:spPr>
        <p:txBody>
          <a:bodyPr wrap="square">
            <a:spAutoFit/>
          </a:bodyPr>
          <a:lstStyle/>
          <a:p>
            <a:pPr marL="514350" indent="-514350"/>
            <a:endParaRPr lang="tr-TR" sz="28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pitchFamily="34" charset="0"/>
            </a:endParaRPr>
          </a:p>
          <a:p>
            <a:pPr marL="514350" indent="-514350"/>
            <a:r>
              <a:rPr lang="tr-TR" sz="32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Calibri" pitchFamily="34" charset="0"/>
              </a:rPr>
              <a:t>      B)Doğal </a:t>
            </a:r>
            <a:r>
              <a:rPr lang="tr-TR" sz="32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Calibri" pitchFamily="34" charset="0"/>
              </a:rPr>
              <a:t>ses kaynağı</a:t>
            </a:r>
            <a:r>
              <a:rPr lang="tr-TR" sz="32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Calibri" pitchFamily="34" charset="0"/>
              </a:rPr>
              <a:t>:</a:t>
            </a:r>
          </a:p>
          <a:p>
            <a:pPr marL="514350" indent="-514350"/>
            <a:r>
              <a:rPr lang="tr-TR" sz="28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pitchFamily="34" charset="0"/>
              </a:rPr>
              <a:t> </a:t>
            </a:r>
            <a:r>
              <a:rPr lang="tr-TR" sz="28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pitchFamily="34" charset="0"/>
              </a:rPr>
              <a:t>      Bu </a:t>
            </a:r>
            <a:r>
              <a:rPr lang="tr-TR" sz="28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pitchFamily="34" charset="0"/>
              </a:rPr>
              <a:t>teoriye göre dil doğal seslerin taklidi şeklinde oluşmuştur. Mesela bomba “bom” diye patlaması sonucu bu ismi almıştır.</a:t>
            </a:r>
            <a:endParaRPr lang="tr-TR" sz="28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pitchFamily="34" charset="0"/>
            </a:endParaRPr>
          </a:p>
        </p:txBody>
      </p:sp>
      <p:pic>
        <p:nvPicPr>
          <p:cNvPr id="1028" name="Picture 4" descr="http://www.512-ema.com/Content/images/comunication2.gif"/>
          <p:cNvPicPr>
            <a:picLocks noChangeAspect="1" noChangeArrowheads="1"/>
          </p:cNvPicPr>
          <p:nvPr/>
        </p:nvPicPr>
        <p:blipFill>
          <a:blip r:embed="rId2"/>
          <a:srcRect/>
          <a:stretch>
            <a:fillRect/>
          </a:stretch>
        </p:blipFill>
        <p:spPr bwMode="auto">
          <a:xfrm>
            <a:off x="2000232" y="785794"/>
            <a:ext cx="4262446" cy="3196836"/>
          </a:xfrm>
          <a:prstGeom prst="rect">
            <a:avLst/>
          </a:prstGeom>
          <a:noFill/>
        </p:spPr>
      </p:pic>
    </p:spTree>
  </p:cSld>
  <p:clrMapOvr>
    <a:masterClrMapping/>
  </p:clrMapOvr>
  <p:transition spd="med">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sz="half" idx="1"/>
          </p:nvPr>
        </p:nvSpPr>
        <p:spPr>
          <a:xfrm>
            <a:off x="3074150" y="285728"/>
            <a:ext cx="6069850" cy="5989320"/>
          </a:xfrm>
        </p:spPr>
        <p:txBody>
          <a:bodyPr>
            <a:normAutofit fontScale="55000" lnSpcReduction="20000"/>
          </a:bodyPr>
          <a:lstStyle/>
          <a:p>
            <a:pPr algn="l">
              <a:buNone/>
            </a:pPr>
            <a:r>
              <a:rPr lang="tr-TR" sz="2800" b="1" spc="50" dirty="0" smtClean="0">
                <a:ln w="13500">
                  <a:solidFill>
                    <a:schemeClr val="accent1">
                      <a:shade val="2500"/>
                      <a:alpha val="6500"/>
                    </a:schemeClr>
                  </a:solidFill>
                  <a:prstDash val="solid"/>
                </a:ln>
                <a:solidFill>
                  <a:schemeClr val="accent1">
                    <a:lumMod val="20000"/>
                    <a:lumOff val="80000"/>
                  </a:schemeClr>
                </a:solidFill>
                <a:effectLst>
                  <a:innerShdw blurRad="50900" dist="38500" dir="13500000">
                    <a:srgbClr val="000000">
                      <a:alpha val="60000"/>
                    </a:srgbClr>
                  </a:innerShdw>
                </a:effectLst>
              </a:rPr>
              <a:t>  </a:t>
            </a:r>
            <a:r>
              <a:rPr lang="tr-TR" sz="5100" dirty="0" smtClean="0">
                <a:ln w="10160">
                  <a:solidFill>
                    <a:schemeClr val="accent1"/>
                  </a:solidFill>
                  <a:prstDash val="solid"/>
                </a:ln>
                <a:solidFill>
                  <a:srgbClr val="FFFFFF"/>
                </a:solidFill>
                <a:effectLst>
                  <a:outerShdw blurRad="38100" dist="32000" dir="5400000" algn="tl">
                    <a:srgbClr val="000000">
                      <a:alpha val="30000"/>
                    </a:srgbClr>
                  </a:outerShdw>
                </a:effectLst>
                <a:latin typeface="Calibri" pitchFamily="34" charset="0"/>
              </a:rPr>
              <a:t>C) Seslerin </a:t>
            </a:r>
            <a:r>
              <a:rPr lang="tr-TR" sz="5100" dirty="0" smtClean="0">
                <a:ln w="10160">
                  <a:solidFill>
                    <a:schemeClr val="accent1"/>
                  </a:solidFill>
                  <a:prstDash val="solid"/>
                </a:ln>
                <a:solidFill>
                  <a:srgbClr val="FFFFFF"/>
                </a:solidFill>
                <a:effectLst>
                  <a:outerShdw blurRad="38100" dist="32000" dir="5400000" algn="tl">
                    <a:srgbClr val="000000">
                      <a:alpha val="30000"/>
                    </a:srgbClr>
                  </a:outerShdw>
                </a:effectLst>
                <a:latin typeface="Calibri" pitchFamily="34" charset="0"/>
              </a:rPr>
              <a:t>ve jestlerin birleşimi</a:t>
            </a:r>
            <a:r>
              <a:rPr lang="tr-TR" sz="5100" dirty="0" smtClean="0">
                <a:ln w="10160">
                  <a:solidFill>
                    <a:schemeClr val="accent1"/>
                  </a:solidFill>
                  <a:prstDash val="solid"/>
                </a:ln>
                <a:solidFill>
                  <a:srgbClr val="FFFFFF"/>
                </a:solidFill>
                <a:effectLst>
                  <a:outerShdw blurRad="38100" dist="32000" dir="5400000" algn="tl">
                    <a:srgbClr val="000000">
                      <a:alpha val="30000"/>
                    </a:srgbClr>
                  </a:outerShdw>
                </a:effectLst>
                <a:latin typeface="Calibri" pitchFamily="34" charset="0"/>
              </a:rPr>
              <a:t>:</a:t>
            </a:r>
            <a:endParaRPr lang="tr-TR" sz="4000" b="1" spc="50" dirty="0" smtClean="0">
              <a:ln w="13500">
                <a:solidFill>
                  <a:schemeClr val="accent1">
                    <a:shade val="2500"/>
                    <a:alpha val="6500"/>
                  </a:schemeClr>
                </a:solidFill>
                <a:prstDash val="solid"/>
              </a:ln>
              <a:solidFill>
                <a:schemeClr val="accent1">
                  <a:lumMod val="20000"/>
                  <a:lumOff val="80000"/>
                </a:schemeClr>
              </a:solidFill>
              <a:effectLst>
                <a:innerShdw blurRad="50900" dist="38500" dir="13500000">
                  <a:srgbClr val="000000">
                    <a:alpha val="60000"/>
                  </a:srgbClr>
                </a:innerShdw>
              </a:effectLst>
              <a:latin typeface="Calibri" pitchFamily="34" charset="0"/>
            </a:endParaRPr>
          </a:p>
          <a:p>
            <a:pPr algn="l">
              <a:buNone/>
            </a:pPr>
            <a:r>
              <a:rPr lang="tr-TR" sz="4000" b="1" spc="50" dirty="0" smtClean="0">
                <a:ln w="13500">
                  <a:solidFill>
                    <a:schemeClr val="accent1">
                      <a:shade val="2500"/>
                      <a:alpha val="6500"/>
                    </a:schemeClr>
                  </a:solidFill>
                  <a:prstDash val="solid"/>
                </a:ln>
                <a:solidFill>
                  <a:schemeClr val="accent1">
                    <a:lumMod val="20000"/>
                    <a:lumOff val="80000"/>
                  </a:schemeClr>
                </a:solidFill>
                <a:effectLst>
                  <a:innerShdw blurRad="50900" dist="38500" dir="13500000">
                    <a:srgbClr val="000000">
                      <a:alpha val="60000"/>
                    </a:srgbClr>
                  </a:innerShdw>
                </a:effectLst>
                <a:latin typeface="Comic Sans MS" pitchFamily="66" charset="0"/>
              </a:rPr>
              <a:t> </a:t>
            </a:r>
            <a:r>
              <a:rPr lang="tr-TR" sz="4000" b="1" spc="50" dirty="0" smtClean="0">
                <a:ln w="13500">
                  <a:solidFill>
                    <a:schemeClr val="accent1">
                      <a:shade val="2500"/>
                      <a:alpha val="6500"/>
                    </a:schemeClr>
                  </a:solidFill>
                  <a:prstDash val="solid"/>
                </a:ln>
                <a:solidFill>
                  <a:schemeClr val="accent1">
                    <a:lumMod val="20000"/>
                    <a:lumOff val="80000"/>
                  </a:schemeClr>
                </a:solidFill>
                <a:effectLst>
                  <a:innerShdw blurRad="50900" dist="38500" dir="13500000">
                    <a:srgbClr val="000000">
                      <a:alpha val="60000"/>
                    </a:srgbClr>
                  </a:innerShdw>
                </a:effectLst>
                <a:latin typeface="Comic Sans MS" pitchFamily="66" charset="0"/>
              </a:rPr>
              <a:t>  </a:t>
            </a:r>
          </a:p>
          <a:p>
            <a:pPr algn="l">
              <a:buNone/>
            </a:pPr>
            <a:r>
              <a:rPr lang="tr-TR" sz="4000" b="1" spc="50" dirty="0" smtClean="0">
                <a:ln w="13500">
                  <a:solidFill>
                    <a:schemeClr val="accent1">
                      <a:shade val="2500"/>
                      <a:alpha val="6500"/>
                    </a:schemeClr>
                  </a:solidFill>
                  <a:prstDash val="solid"/>
                </a:ln>
                <a:solidFill>
                  <a:schemeClr val="accent1">
                    <a:lumMod val="20000"/>
                    <a:lumOff val="80000"/>
                  </a:schemeClr>
                </a:solidFill>
                <a:effectLst>
                  <a:innerShdw blurRad="50900" dist="38500" dir="13500000">
                    <a:srgbClr val="000000">
                      <a:alpha val="60000"/>
                    </a:srgbClr>
                  </a:innerShdw>
                </a:effectLst>
                <a:latin typeface="Comic Sans MS" pitchFamily="66" charset="0"/>
              </a:rPr>
              <a:t> </a:t>
            </a:r>
            <a:r>
              <a:rPr lang="tr-TR" sz="4000" b="1" spc="50" dirty="0" smtClean="0">
                <a:ln w="13500">
                  <a:solidFill>
                    <a:schemeClr val="accent1">
                      <a:shade val="2500"/>
                      <a:alpha val="6500"/>
                    </a:schemeClr>
                  </a:solidFill>
                  <a:prstDash val="solid"/>
                </a:ln>
                <a:solidFill>
                  <a:schemeClr val="accent1">
                    <a:lumMod val="20000"/>
                    <a:lumOff val="80000"/>
                  </a:schemeClr>
                </a:solidFill>
                <a:effectLst>
                  <a:innerShdw blurRad="50900" dist="38500" dir="13500000">
                    <a:srgbClr val="000000">
                      <a:alpha val="60000"/>
                    </a:srgbClr>
                  </a:innerShdw>
                </a:effectLst>
                <a:latin typeface="Comic Sans MS" pitchFamily="66" charset="0"/>
              </a:rPr>
              <a:t>  </a:t>
            </a:r>
            <a:r>
              <a:rPr lang="tr-TR" sz="47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Beden </a:t>
            </a:r>
            <a:r>
              <a:rPr lang="tr-TR" sz="47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hareketlerini temel alan bu teoriye göre dil, fiziksel jestlerin ve ağız yoluyla üretilen seslerin arasındaki bağdan oluşmuştur. Buna göre insanlar önce iletişim için bazı jestler oluşturdular ve daha sonra zamanla bu hareketler ağızdan çıkan seslerle birleşti. Mesela insanın kızgınlık belirtisi olarak “</a:t>
            </a:r>
            <a:r>
              <a:rPr lang="tr-TR" sz="4700" b="1" spc="50" dirty="0" err="1"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hom</a:t>
            </a:r>
            <a:r>
              <a:rPr lang="tr-TR" sz="47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 </a:t>
            </a:r>
            <a:r>
              <a:rPr lang="tr-TR" sz="4700" b="1" spc="50" dirty="0" err="1"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hom</a:t>
            </a:r>
            <a:r>
              <a:rPr lang="tr-TR" sz="47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 yapmasından “homurdanmak” kelimesi, bir şeyi üflerken “püf püf” yapmasından “üflemek” kelimesi ortaya çıkmıştır.</a:t>
            </a:r>
          </a:p>
          <a:p>
            <a:pPr algn="l"/>
            <a:endParaRPr lang="tr-TR" b="1" dirty="0"/>
          </a:p>
        </p:txBody>
      </p:sp>
      <p:pic>
        <p:nvPicPr>
          <p:cNvPr id="4" name="il_fi" descr="http://iblog.milliyet.com.tr/imgroot/blogv7/Blog333/2011/09/11/29/156694-3-4-cb4fe.jpg"/>
          <p:cNvPicPr/>
          <p:nvPr/>
        </p:nvPicPr>
        <p:blipFill>
          <a:blip r:embed="rId2" cstate="print"/>
          <a:srcRect/>
          <a:stretch>
            <a:fillRect/>
          </a:stretch>
        </p:blipFill>
        <p:spPr bwMode="auto">
          <a:xfrm>
            <a:off x="500034" y="1643050"/>
            <a:ext cx="2786082" cy="2500330"/>
          </a:xfrm>
          <a:prstGeom prst="rect">
            <a:avLst/>
          </a:prstGeom>
          <a:noFill/>
          <a:ln w="9525">
            <a:noFill/>
            <a:miter lim="800000"/>
            <a:headEnd/>
            <a:tailEnd/>
          </a:ln>
        </p:spPr>
      </p:pic>
    </p:spTree>
  </p:cSld>
  <p:clrMapOvr>
    <a:masterClrMapping/>
  </p:clrMapOvr>
  <p:transition spd="med">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285720" y="357166"/>
            <a:ext cx="8102376" cy="5429264"/>
          </a:xfrm>
        </p:spPr>
        <p:txBody>
          <a:bodyPr/>
          <a:lstStyle/>
          <a:p>
            <a:pPr algn="l"/>
            <a:r>
              <a:rPr lang="tr-TR"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Comic Sans MS" pitchFamily="66" charset="0"/>
              </a:rPr>
              <a:t>D</a:t>
            </a:r>
            <a:r>
              <a:rPr lang="tr-TR"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Comic Sans MS" pitchFamily="66" charset="0"/>
              </a:rPr>
              <a:t>) Fiziksel </a:t>
            </a:r>
            <a:r>
              <a:rPr lang="tr-TR" sz="28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Comic Sans MS" pitchFamily="66" charset="0"/>
              </a:rPr>
              <a:t>uygunluk</a:t>
            </a:r>
            <a:r>
              <a:rPr lang="tr-TR" sz="28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Comic Sans MS" pitchFamily="66" charset="0"/>
              </a:rPr>
              <a:t>:</a:t>
            </a:r>
          </a:p>
          <a:p>
            <a:pPr algn="l"/>
            <a:r>
              <a:rPr lang="tr-TR" sz="2800" b="1" dirty="0" smtClean="0"/>
              <a:t>Bu </a:t>
            </a:r>
            <a:r>
              <a:rPr lang="tr-TR" sz="2800" b="1" dirty="0" smtClean="0"/>
              <a:t>teoriye göre kelimeler insanların söyledikleri şarkılardan oluşmuştur. İlk insanlar güç işler görürken ritmik birtakım sesler çıkararak çalışmalarını kolaylaştırıyorlardı. Bu sesler daha sonra şarkılara ve kelimelere dönüşmüştür.</a:t>
            </a:r>
          </a:p>
          <a:p>
            <a:pPr algn="l"/>
            <a:endParaRPr lang="tr-TR" b="1" dirty="0">
              <a:latin typeface="Comic Sans MS" pitchFamily="66" charset="0"/>
            </a:endParaRPr>
          </a:p>
        </p:txBody>
      </p:sp>
      <p:pic>
        <p:nvPicPr>
          <p:cNvPr id="4" name="il_fi" descr="http://www1.atwiki.com/isitmeengelliler/?plugin=ref&amp;serial=153"/>
          <p:cNvPicPr/>
          <p:nvPr/>
        </p:nvPicPr>
        <p:blipFill>
          <a:blip r:embed="rId2" cstate="print"/>
          <a:srcRect/>
          <a:stretch>
            <a:fillRect/>
          </a:stretch>
        </p:blipFill>
        <p:spPr bwMode="auto">
          <a:xfrm>
            <a:off x="1714480" y="3929066"/>
            <a:ext cx="4429156" cy="2571744"/>
          </a:xfrm>
          <a:prstGeom prst="rect">
            <a:avLst/>
          </a:prstGeom>
          <a:noFill/>
          <a:ln w="9525">
            <a:noFill/>
            <a:miter lim="800000"/>
            <a:headEnd/>
            <a:tailEnd/>
          </a:ln>
        </p:spPr>
      </p:pic>
    </p:spTree>
  </p:cSld>
  <p:clrMapOvr>
    <a:masterClrMapping/>
  </p:clrMapOvr>
  <p:transition spd="med">
    <p:wipe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428596" y="285728"/>
            <a:ext cx="7851648" cy="571504"/>
          </a:xfrm>
        </p:spPr>
        <p:txBody>
          <a:bodyPr>
            <a:normAutofit fontScale="90000"/>
          </a:bodyPr>
          <a:lstStyle/>
          <a:p>
            <a:pPr algn="l"/>
            <a:r>
              <a:rPr lang="tr-TR" sz="3600" dirty="0" smtClean="0">
                <a:solidFill>
                  <a:schemeClr val="tx1"/>
                </a:solidFill>
              </a:rPr>
              <a:t>İNSAN VE DİL</a:t>
            </a:r>
            <a:endParaRPr lang="tr-TR" sz="3600" dirty="0">
              <a:solidFill>
                <a:schemeClr val="tx1"/>
              </a:solidFill>
            </a:endParaRPr>
          </a:p>
        </p:txBody>
      </p:sp>
      <p:sp>
        <p:nvSpPr>
          <p:cNvPr id="3" name="2 Alt Başlık"/>
          <p:cNvSpPr>
            <a:spLocks noGrp="1"/>
          </p:cNvSpPr>
          <p:nvPr>
            <p:ph type="subTitle" idx="1"/>
          </p:nvPr>
        </p:nvSpPr>
        <p:spPr>
          <a:xfrm>
            <a:off x="357158" y="928670"/>
            <a:ext cx="7854696" cy="5286388"/>
          </a:xfrm>
          <a:ln>
            <a:noFill/>
          </a:ln>
        </p:spPr>
        <p:txBody>
          <a:bodyPr>
            <a:normAutofit fontScale="70000" lnSpcReduction="20000"/>
          </a:bodyPr>
          <a:lstStyle/>
          <a:p>
            <a:pPr algn="l"/>
            <a:r>
              <a:rPr lang="tr-TR" spc="50" dirty="0" smtClean="0">
                <a:ln w="13500">
                  <a:solidFill>
                    <a:schemeClr val="accent1">
                      <a:shade val="2500"/>
                      <a:alpha val="6500"/>
                    </a:schemeClr>
                  </a:solidFill>
                  <a:prstDash val="solid"/>
                </a:ln>
                <a:solidFill>
                  <a:schemeClr val="tx1"/>
                </a:solidFill>
                <a:effectLst>
                  <a:innerShdw blurRad="50900" dist="38500" dir="13500000">
                    <a:srgbClr val="000000">
                      <a:alpha val="60000"/>
                    </a:srgbClr>
                  </a:innerShdw>
                </a:effectLst>
              </a:rPr>
              <a:t>     </a:t>
            </a:r>
            <a:r>
              <a:rPr lang="tr-TR" sz="36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İnsan; fizyolojik,sosyolojik,psikolojik bir bütündür. Maddi, manevi yönünün yanında birde sosyal çevresi vardır.Kişi, sosyal çevrede sağlıklı bir yaşam sürmek için sağlıklı bir iletişim kurmak zorundadır. İnsanlar kendi aralarında iletişim kurmada oldukça yeteneklidir. İletişim ve anlaşmayı sağlayan çeşitli yöntemler ve araçlar vardır. İnsanlar birbirleriyle renk, mekanik sesler, çeşitli beden hareketleri vb. yoluyla iletişim kurabilir. Örneğin; trafikte araç sürücüsü ya da yaya kırmızı ışıkta durması gerektiğini bilir.Bunlar içinde en kolay, en yaygın en hızlı, en sağlam ve en ekonomik olan dil aracılığıyla yapılan iletişim-anlaşma biçimidir ki diğerleriyle anlaşma hem sınırlıdır hem de zorluklarla karşılaşılabilir. </a:t>
            </a:r>
            <a:endParaRPr lang="tr-TR" spc="50" dirty="0">
              <a:ln w="13500">
                <a:solidFill>
                  <a:schemeClr val="accent1">
                    <a:shade val="2500"/>
                    <a:alpha val="6500"/>
                  </a:schemeClr>
                </a:solidFill>
                <a:prstDash val="solid"/>
              </a:ln>
              <a:solidFill>
                <a:schemeClr val="tx1"/>
              </a:solidFill>
              <a:effectLst>
                <a:innerShdw blurRad="50900" dist="38500" dir="13500000">
                  <a:srgbClr val="000000">
                    <a:alpha val="60000"/>
                  </a:srgbClr>
                </a:innerShdw>
              </a:effectLst>
            </a:endParaRPr>
          </a:p>
        </p:txBody>
      </p:sp>
    </p:spTree>
  </p:cSld>
  <p:clrMapOvr>
    <a:masterClrMapping/>
  </p:clrMapOvr>
  <p:transition spd="med">
    <p:wipe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533400" y="500042"/>
            <a:ext cx="7851648" cy="1285884"/>
          </a:xfrm>
        </p:spPr>
        <p:txBody>
          <a:bodyPr/>
          <a:lstStyle/>
          <a:p>
            <a:pPr algn="l"/>
            <a:r>
              <a:rPr lang="tr-TR" dirty="0" smtClean="0">
                <a:solidFill>
                  <a:schemeClr val="tx1"/>
                </a:solidFill>
              </a:rPr>
              <a:t>İNSAN VE DİL</a:t>
            </a:r>
            <a:endParaRPr lang="tr-TR" dirty="0">
              <a:solidFill>
                <a:schemeClr val="tx1"/>
              </a:solidFill>
            </a:endParaRPr>
          </a:p>
        </p:txBody>
      </p:sp>
      <p:sp>
        <p:nvSpPr>
          <p:cNvPr id="3" name="2 Alt Başlık"/>
          <p:cNvSpPr>
            <a:spLocks noGrp="1"/>
          </p:cNvSpPr>
          <p:nvPr>
            <p:ph type="subTitle" idx="1"/>
          </p:nvPr>
        </p:nvSpPr>
        <p:spPr>
          <a:xfrm>
            <a:off x="285720" y="1785926"/>
            <a:ext cx="8102376" cy="4786346"/>
          </a:xfrm>
        </p:spPr>
        <p:txBody>
          <a:bodyPr>
            <a:normAutofit/>
          </a:bodyPr>
          <a:lstStyle/>
          <a:p>
            <a:pPr algn="l"/>
            <a:r>
              <a:rPr lang="tr-TR" sz="3200" dirty="0" smtClean="0">
                <a:ln w="10160">
                  <a:solidFill>
                    <a:schemeClr val="accent1"/>
                  </a:solidFill>
                  <a:prstDash val="solid"/>
                </a:ln>
                <a:solidFill>
                  <a:srgbClr val="FFFFFF"/>
                </a:solidFill>
                <a:effectLst>
                  <a:outerShdw blurRad="38100" dist="32000" dir="5400000" algn="tl">
                    <a:srgbClr val="000000">
                      <a:alpha val="30000"/>
                    </a:srgbClr>
                  </a:outerShdw>
                </a:effectLst>
              </a:rPr>
              <a:t>    İnsanın hayatında konuşmanın ve dolayısıyla dilin önemi çok büyüktür.Dilin önemini günümüzden aşağı yukarı 2500 yıl önce yaşamış büyük bir Çin filozofu olan Konfüçyüs şu meşhur konuşmada ne güzel ifade eder: </a:t>
            </a:r>
            <a:endParaRPr lang="tr-TR" sz="3200" dirty="0">
              <a:ln w="10160">
                <a:solidFill>
                  <a:schemeClr val="accent1"/>
                </a:solidFill>
                <a:prstDash val="solid"/>
              </a:ln>
              <a:solidFill>
                <a:srgbClr val="FFFFFF"/>
              </a:solidFill>
              <a:effectLst>
                <a:outerShdw blurRad="38100" dist="32000" dir="5400000" algn="tl">
                  <a:srgbClr val="000000">
                    <a:alpha val="30000"/>
                  </a:srgbClr>
                </a:outerShdw>
              </a:effectLst>
            </a:endParaRPr>
          </a:p>
        </p:txBody>
      </p:sp>
    </p:spTree>
  </p:cSld>
  <p:clrMapOvr>
    <a:masterClrMapping/>
  </p:clrMapOvr>
  <p:transition spd="med">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chemeClr val="bg2">
                <a:shade val="48000"/>
                <a:satMod val="230000"/>
              </a:schemeClr>
            </a:gs>
            <a:gs pos="60000">
              <a:schemeClr val="bg2">
                <a:shade val="92000"/>
                <a:satMod val="230000"/>
              </a:schemeClr>
            </a:gs>
            <a:gs pos="100000">
              <a:schemeClr val="bg2">
                <a:tint val="85000"/>
                <a:satMod val="400000"/>
              </a:schemeClr>
            </a:gs>
          </a:gsLst>
          <a:lin ang="5400000" scaled="0"/>
        </a:gradFill>
        <a:effectLst/>
      </p:bgPr>
    </p:bg>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533400" y="285728"/>
            <a:ext cx="7854696" cy="6572272"/>
          </a:xfrm>
        </p:spPr>
        <p:txBody>
          <a:bodyPr>
            <a:normAutofit fontScale="25000" lnSpcReduction="20000"/>
            <a:scene3d>
              <a:camera prst="orthographicFront"/>
              <a:lightRig rig="soft" dir="t">
                <a:rot lat="0" lon="0" rev="10800000"/>
              </a:lightRig>
            </a:scene3d>
            <a:sp3d>
              <a:bevelT w="27940" h="12700"/>
              <a:contourClr>
                <a:srgbClr val="DDDDDD"/>
              </a:contourClr>
            </a:sp3d>
          </a:bodyPr>
          <a:lstStyle/>
          <a:p>
            <a:pPr algn="l"/>
            <a:r>
              <a:rPr lang="tr-TR" sz="8000" b="1" spc="150" dirty="0" smtClean="0">
                <a:ln w="11430"/>
                <a:solidFill>
                  <a:schemeClr val="accent1">
                    <a:lumMod val="20000"/>
                    <a:lumOff val="80000"/>
                  </a:schemeClr>
                </a:solidFill>
                <a:effectLst>
                  <a:outerShdw blurRad="25400" algn="tl" rotWithShape="0">
                    <a:srgbClr val="000000">
                      <a:alpha val="43000"/>
                    </a:srgbClr>
                  </a:outerShdw>
                </a:effectLst>
                <a:latin typeface="Comic Sans MS" pitchFamily="66" charset="0"/>
              </a:rPr>
              <a:t>Konfüçyüs’e sordular</a:t>
            </a:r>
            <a:r>
              <a:rPr lang="tr-TR" sz="8000" b="1" spc="150" dirty="0" smtClean="0">
                <a:ln w="11430"/>
                <a:solidFill>
                  <a:schemeClr val="accent1">
                    <a:lumMod val="20000"/>
                    <a:lumOff val="80000"/>
                  </a:schemeClr>
                </a:solidFill>
                <a:effectLst>
                  <a:outerShdw blurRad="25400" algn="tl" rotWithShape="0">
                    <a:srgbClr val="000000">
                      <a:alpha val="43000"/>
                    </a:srgbClr>
                  </a:outerShdw>
                </a:effectLst>
                <a:latin typeface="Comic Sans MS" pitchFamily="66" charset="0"/>
              </a:rPr>
              <a:t>: </a:t>
            </a:r>
            <a:br>
              <a:rPr lang="tr-TR" sz="8000" b="1" spc="150" dirty="0" smtClean="0">
                <a:ln w="11430"/>
                <a:solidFill>
                  <a:schemeClr val="accent1">
                    <a:lumMod val="20000"/>
                    <a:lumOff val="80000"/>
                  </a:schemeClr>
                </a:solidFill>
                <a:effectLst>
                  <a:outerShdw blurRad="25400" algn="tl" rotWithShape="0">
                    <a:srgbClr val="000000">
                      <a:alpha val="43000"/>
                    </a:srgbClr>
                  </a:outerShdw>
                </a:effectLst>
                <a:latin typeface="Comic Sans MS" pitchFamily="66" charset="0"/>
              </a:rPr>
            </a:br>
            <a:r>
              <a:rPr lang="tr-TR" sz="8000" b="1" spc="150" dirty="0" smtClean="0">
                <a:ln w="11430"/>
                <a:solidFill>
                  <a:schemeClr val="accent1">
                    <a:lumMod val="20000"/>
                    <a:lumOff val="80000"/>
                  </a:schemeClr>
                </a:solidFill>
                <a:effectLst>
                  <a:outerShdw blurRad="25400" algn="tl" rotWithShape="0">
                    <a:srgbClr val="000000">
                      <a:alpha val="43000"/>
                    </a:srgbClr>
                  </a:outerShdw>
                </a:effectLst>
                <a:latin typeface="Comic Sans MS" pitchFamily="66" charset="0"/>
              </a:rPr>
              <a:t/>
            </a:r>
            <a:br>
              <a:rPr lang="tr-TR" sz="8000" b="1" spc="150" dirty="0" smtClean="0">
                <a:ln w="11430"/>
                <a:solidFill>
                  <a:schemeClr val="accent1">
                    <a:lumMod val="20000"/>
                    <a:lumOff val="80000"/>
                  </a:schemeClr>
                </a:solidFill>
                <a:effectLst>
                  <a:outerShdw blurRad="25400" algn="tl" rotWithShape="0">
                    <a:srgbClr val="000000">
                      <a:alpha val="43000"/>
                    </a:srgbClr>
                  </a:outerShdw>
                </a:effectLst>
                <a:latin typeface="Comic Sans MS" pitchFamily="66" charset="0"/>
              </a:rPr>
            </a:br>
            <a:r>
              <a:rPr lang="tr-TR" sz="8000" b="1" spc="150" dirty="0" smtClean="0">
                <a:ln w="11430"/>
                <a:solidFill>
                  <a:schemeClr val="accent1">
                    <a:lumMod val="20000"/>
                    <a:lumOff val="80000"/>
                  </a:schemeClr>
                </a:solidFill>
                <a:effectLst>
                  <a:outerShdw blurRad="25400" algn="tl" rotWithShape="0">
                    <a:srgbClr val="000000">
                      <a:alpha val="43000"/>
                    </a:srgbClr>
                  </a:outerShdw>
                </a:effectLst>
                <a:latin typeface="Comic Sans MS" pitchFamily="66" charset="0"/>
              </a:rPr>
              <a:t/>
            </a:r>
            <a:br>
              <a:rPr lang="tr-TR" sz="8000" b="1" spc="150" dirty="0" smtClean="0">
                <a:ln w="11430"/>
                <a:solidFill>
                  <a:schemeClr val="accent1">
                    <a:lumMod val="20000"/>
                    <a:lumOff val="80000"/>
                  </a:schemeClr>
                </a:solidFill>
                <a:effectLst>
                  <a:outerShdw blurRad="25400" algn="tl" rotWithShape="0">
                    <a:srgbClr val="000000">
                      <a:alpha val="43000"/>
                    </a:srgbClr>
                  </a:outerShdw>
                </a:effectLst>
                <a:latin typeface="Comic Sans MS" pitchFamily="66" charset="0"/>
              </a:rPr>
            </a:br>
            <a:r>
              <a:rPr lang="tr-TR" sz="8000" b="1" spc="150" dirty="0" smtClean="0">
                <a:ln w="11430"/>
                <a:solidFill>
                  <a:schemeClr val="accent1">
                    <a:lumMod val="20000"/>
                    <a:lumOff val="80000"/>
                  </a:schemeClr>
                </a:solidFill>
                <a:effectLst>
                  <a:outerShdw blurRad="25400" algn="tl" rotWithShape="0">
                    <a:srgbClr val="000000">
                      <a:alpha val="43000"/>
                    </a:srgbClr>
                  </a:outerShdw>
                </a:effectLst>
                <a:latin typeface="Comic Sans MS" pitchFamily="66" charset="0"/>
              </a:rPr>
              <a:t>“Bir memleketi idare etmeye çağrılsaydınız‚ yapacağınız ilk iş ne olurdu?” </a:t>
            </a:r>
            <a:br>
              <a:rPr lang="tr-TR" sz="8000" b="1" spc="150" dirty="0" smtClean="0">
                <a:ln w="11430"/>
                <a:solidFill>
                  <a:schemeClr val="accent1">
                    <a:lumMod val="20000"/>
                    <a:lumOff val="80000"/>
                  </a:schemeClr>
                </a:solidFill>
                <a:effectLst>
                  <a:outerShdw blurRad="25400" algn="tl" rotWithShape="0">
                    <a:srgbClr val="000000">
                      <a:alpha val="43000"/>
                    </a:srgbClr>
                  </a:outerShdw>
                </a:effectLst>
                <a:latin typeface="Comic Sans MS" pitchFamily="66" charset="0"/>
              </a:rPr>
            </a:br>
            <a:r>
              <a:rPr lang="tr-TR" sz="8000" b="1" spc="150" dirty="0" smtClean="0">
                <a:ln w="11430"/>
                <a:solidFill>
                  <a:schemeClr val="accent1">
                    <a:lumMod val="20000"/>
                    <a:lumOff val="80000"/>
                  </a:schemeClr>
                </a:solidFill>
                <a:effectLst>
                  <a:outerShdw blurRad="25400" algn="tl" rotWithShape="0">
                    <a:srgbClr val="000000">
                      <a:alpha val="43000"/>
                    </a:srgbClr>
                  </a:outerShdw>
                </a:effectLst>
                <a:latin typeface="Comic Sans MS" pitchFamily="66" charset="0"/>
              </a:rPr>
              <a:t/>
            </a:r>
            <a:br>
              <a:rPr lang="tr-TR" sz="8000" b="1" spc="150" dirty="0" smtClean="0">
                <a:ln w="11430"/>
                <a:solidFill>
                  <a:schemeClr val="accent1">
                    <a:lumMod val="20000"/>
                    <a:lumOff val="80000"/>
                  </a:schemeClr>
                </a:solidFill>
                <a:effectLst>
                  <a:outerShdw blurRad="25400" algn="tl" rotWithShape="0">
                    <a:srgbClr val="000000">
                      <a:alpha val="43000"/>
                    </a:srgbClr>
                  </a:outerShdw>
                </a:effectLst>
                <a:latin typeface="Comic Sans MS" pitchFamily="66" charset="0"/>
              </a:rPr>
            </a:br>
            <a:r>
              <a:rPr lang="tr-TR" sz="8000" b="1" spc="150" dirty="0" smtClean="0">
                <a:ln w="11430"/>
                <a:solidFill>
                  <a:schemeClr val="accent1">
                    <a:lumMod val="20000"/>
                    <a:lumOff val="80000"/>
                  </a:schemeClr>
                </a:solidFill>
                <a:effectLst>
                  <a:outerShdw blurRad="25400" algn="tl" rotWithShape="0">
                    <a:srgbClr val="000000">
                      <a:alpha val="43000"/>
                    </a:srgbClr>
                  </a:outerShdw>
                </a:effectLst>
                <a:latin typeface="Comic Sans MS" pitchFamily="66" charset="0"/>
              </a:rPr>
              <a:t/>
            </a:r>
            <a:br>
              <a:rPr lang="tr-TR" sz="8000" b="1" spc="150" dirty="0" smtClean="0">
                <a:ln w="11430"/>
                <a:solidFill>
                  <a:schemeClr val="accent1">
                    <a:lumMod val="20000"/>
                    <a:lumOff val="80000"/>
                  </a:schemeClr>
                </a:solidFill>
                <a:effectLst>
                  <a:outerShdw blurRad="25400" algn="tl" rotWithShape="0">
                    <a:srgbClr val="000000">
                      <a:alpha val="43000"/>
                    </a:srgbClr>
                  </a:outerShdw>
                </a:effectLst>
                <a:latin typeface="Comic Sans MS" pitchFamily="66" charset="0"/>
              </a:rPr>
            </a:br>
            <a:r>
              <a:rPr lang="tr-TR" sz="8000" b="1" spc="150" dirty="0" smtClean="0">
                <a:ln w="11430"/>
                <a:solidFill>
                  <a:schemeClr val="accent1">
                    <a:lumMod val="20000"/>
                    <a:lumOff val="80000"/>
                  </a:schemeClr>
                </a:solidFill>
                <a:effectLst>
                  <a:outerShdw blurRad="25400" algn="tl" rotWithShape="0">
                    <a:srgbClr val="000000">
                      <a:alpha val="43000"/>
                    </a:srgbClr>
                  </a:outerShdw>
                </a:effectLst>
                <a:latin typeface="Comic Sans MS" pitchFamily="66" charset="0"/>
              </a:rPr>
              <a:t>Büyük filozof şöyle cevap verdi: </a:t>
            </a:r>
            <a:br>
              <a:rPr lang="tr-TR" sz="8000" b="1" spc="150" dirty="0" smtClean="0">
                <a:ln w="11430"/>
                <a:solidFill>
                  <a:schemeClr val="accent1">
                    <a:lumMod val="20000"/>
                    <a:lumOff val="80000"/>
                  </a:schemeClr>
                </a:solidFill>
                <a:effectLst>
                  <a:outerShdw blurRad="25400" algn="tl" rotWithShape="0">
                    <a:srgbClr val="000000">
                      <a:alpha val="43000"/>
                    </a:srgbClr>
                  </a:outerShdw>
                </a:effectLst>
                <a:latin typeface="Comic Sans MS" pitchFamily="66" charset="0"/>
              </a:rPr>
            </a:br>
            <a:r>
              <a:rPr lang="tr-TR" sz="8000" b="1" spc="150" dirty="0" smtClean="0">
                <a:ln w="11430"/>
                <a:solidFill>
                  <a:schemeClr val="tx1"/>
                </a:solidFill>
                <a:effectLst>
                  <a:outerShdw blurRad="25400" algn="tl" rotWithShape="0">
                    <a:srgbClr val="000000">
                      <a:alpha val="43000"/>
                    </a:srgbClr>
                  </a:outerShdw>
                </a:effectLst>
                <a:latin typeface="Comic Sans MS" pitchFamily="66" charset="0"/>
              </a:rPr>
              <a:t/>
            </a:r>
            <a:br>
              <a:rPr lang="tr-TR" sz="8000" b="1" spc="150" dirty="0" smtClean="0">
                <a:ln w="11430"/>
                <a:solidFill>
                  <a:schemeClr val="tx1"/>
                </a:solidFill>
                <a:effectLst>
                  <a:outerShdw blurRad="25400" algn="tl" rotWithShape="0">
                    <a:srgbClr val="000000">
                      <a:alpha val="43000"/>
                    </a:srgbClr>
                  </a:outerShdw>
                </a:effectLst>
                <a:latin typeface="Comic Sans MS" pitchFamily="66" charset="0"/>
              </a:rPr>
            </a:br>
            <a:r>
              <a:rPr lang="tr-TR" sz="8000" b="1" spc="150" dirty="0" smtClean="0">
                <a:ln w="11430"/>
                <a:solidFill>
                  <a:schemeClr val="tx1"/>
                </a:solidFill>
                <a:effectLst>
                  <a:outerShdw blurRad="25400" algn="tl" rotWithShape="0">
                    <a:srgbClr val="000000">
                      <a:alpha val="43000"/>
                    </a:srgbClr>
                  </a:outerShdw>
                </a:effectLst>
                <a:latin typeface="Comic Sans MS" pitchFamily="66" charset="0"/>
              </a:rPr>
              <a:t>“Hiç şüphesiz dili gözden geçirmekle işe başlardım.” </a:t>
            </a:r>
            <a:r>
              <a:rPr lang="tr-TR" sz="8000" b="1" spc="150" dirty="0" smtClean="0">
                <a:ln w="11430"/>
                <a:solidFill>
                  <a:schemeClr val="accent1">
                    <a:lumMod val="20000"/>
                    <a:lumOff val="80000"/>
                  </a:schemeClr>
                </a:solidFill>
                <a:effectLst>
                  <a:outerShdw blurRad="25400" algn="tl" rotWithShape="0">
                    <a:srgbClr val="000000">
                      <a:alpha val="43000"/>
                    </a:srgbClr>
                  </a:outerShdw>
                </a:effectLst>
                <a:latin typeface="Comic Sans MS" pitchFamily="66" charset="0"/>
              </a:rPr>
              <a:t/>
            </a:r>
            <a:br>
              <a:rPr lang="tr-TR" sz="8000" b="1" spc="150" dirty="0" smtClean="0">
                <a:ln w="11430"/>
                <a:solidFill>
                  <a:schemeClr val="accent1">
                    <a:lumMod val="20000"/>
                    <a:lumOff val="80000"/>
                  </a:schemeClr>
                </a:solidFill>
                <a:effectLst>
                  <a:outerShdw blurRad="25400" algn="tl" rotWithShape="0">
                    <a:srgbClr val="000000">
                      <a:alpha val="43000"/>
                    </a:srgbClr>
                  </a:outerShdw>
                </a:effectLst>
                <a:latin typeface="Comic Sans MS" pitchFamily="66" charset="0"/>
              </a:rPr>
            </a:br>
            <a:r>
              <a:rPr lang="tr-TR" sz="8000" b="1" spc="150" dirty="0" smtClean="0">
                <a:ln w="11430"/>
                <a:solidFill>
                  <a:schemeClr val="accent1">
                    <a:lumMod val="20000"/>
                    <a:lumOff val="80000"/>
                  </a:schemeClr>
                </a:solidFill>
                <a:effectLst>
                  <a:outerShdw blurRad="25400" algn="tl" rotWithShape="0">
                    <a:srgbClr val="000000">
                      <a:alpha val="43000"/>
                    </a:srgbClr>
                  </a:outerShdw>
                </a:effectLst>
                <a:latin typeface="Comic Sans MS" pitchFamily="66" charset="0"/>
              </a:rPr>
              <a:t/>
            </a:r>
            <a:br>
              <a:rPr lang="tr-TR" sz="8000" b="1" spc="150" dirty="0" smtClean="0">
                <a:ln w="11430"/>
                <a:solidFill>
                  <a:schemeClr val="accent1">
                    <a:lumMod val="20000"/>
                    <a:lumOff val="80000"/>
                  </a:schemeClr>
                </a:solidFill>
                <a:effectLst>
                  <a:outerShdw blurRad="25400" algn="tl" rotWithShape="0">
                    <a:srgbClr val="000000">
                      <a:alpha val="43000"/>
                    </a:srgbClr>
                  </a:outerShdw>
                </a:effectLst>
                <a:latin typeface="Comic Sans MS" pitchFamily="66" charset="0"/>
              </a:rPr>
            </a:br>
            <a:r>
              <a:rPr lang="tr-TR" sz="8000" b="1" spc="150" dirty="0" smtClean="0">
                <a:ln w="11430"/>
                <a:solidFill>
                  <a:schemeClr val="accent1">
                    <a:lumMod val="20000"/>
                    <a:lumOff val="80000"/>
                  </a:schemeClr>
                </a:solidFill>
                <a:effectLst>
                  <a:outerShdw blurRad="25400" algn="tl" rotWithShape="0">
                    <a:srgbClr val="000000">
                      <a:alpha val="43000"/>
                    </a:srgbClr>
                  </a:outerShdw>
                </a:effectLst>
                <a:latin typeface="Comic Sans MS" pitchFamily="66" charset="0"/>
              </a:rPr>
              <a:t>Ve </a:t>
            </a:r>
            <a:r>
              <a:rPr lang="tr-TR" sz="8000" b="1" spc="150" dirty="0" smtClean="0">
                <a:ln w="11430"/>
                <a:solidFill>
                  <a:schemeClr val="accent1">
                    <a:lumMod val="20000"/>
                    <a:lumOff val="80000"/>
                  </a:schemeClr>
                </a:solidFill>
                <a:effectLst>
                  <a:outerShdw blurRad="25400" algn="tl" rotWithShape="0">
                    <a:srgbClr val="000000">
                      <a:alpha val="43000"/>
                    </a:srgbClr>
                  </a:outerShdw>
                </a:effectLst>
                <a:latin typeface="Comic Sans MS" pitchFamily="66" charset="0"/>
              </a:rPr>
              <a:t>dinleyenlerin hayret dolu bakışları arasında devam etti: </a:t>
            </a:r>
            <a:br>
              <a:rPr lang="tr-TR" sz="8000" b="1" spc="150" dirty="0" smtClean="0">
                <a:ln w="11430"/>
                <a:solidFill>
                  <a:schemeClr val="accent1">
                    <a:lumMod val="20000"/>
                    <a:lumOff val="80000"/>
                  </a:schemeClr>
                </a:solidFill>
                <a:effectLst>
                  <a:outerShdw blurRad="25400" algn="tl" rotWithShape="0">
                    <a:srgbClr val="000000">
                      <a:alpha val="43000"/>
                    </a:srgbClr>
                  </a:outerShdw>
                </a:effectLst>
                <a:latin typeface="Comic Sans MS" pitchFamily="66" charset="0"/>
              </a:rPr>
            </a:br>
            <a:r>
              <a:rPr lang="tr-TR" sz="8000" spc="150" dirty="0" smtClean="0">
                <a:ln w="11430"/>
                <a:solidFill>
                  <a:schemeClr val="tx1"/>
                </a:solidFill>
                <a:effectLst>
                  <a:outerShdw blurRad="25400" algn="tl" rotWithShape="0">
                    <a:srgbClr val="000000">
                      <a:alpha val="43000"/>
                    </a:srgbClr>
                  </a:outerShdw>
                </a:effectLst>
                <a:latin typeface="Comic Sans MS" pitchFamily="66" charset="0"/>
              </a:rPr>
              <a:t/>
            </a:r>
            <a:br>
              <a:rPr lang="tr-TR" sz="8000" spc="150" dirty="0" smtClean="0">
                <a:ln w="11430"/>
                <a:solidFill>
                  <a:schemeClr val="tx1"/>
                </a:solidFill>
                <a:effectLst>
                  <a:outerShdw blurRad="25400" algn="tl" rotWithShape="0">
                    <a:srgbClr val="000000">
                      <a:alpha val="43000"/>
                    </a:srgbClr>
                  </a:outerShdw>
                </a:effectLst>
                <a:latin typeface="Comic Sans MS" pitchFamily="66" charset="0"/>
              </a:rPr>
            </a:br>
            <a:r>
              <a:rPr lang="tr-TR" sz="9600" spc="150" dirty="0" smtClean="0">
                <a:ln w="11430"/>
                <a:solidFill>
                  <a:schemeClr val="tx1"/>
                </a:solidFill>
                <a:effectLst>
                  <a:outerShdw blurRad="25400" algn="tl" rotWithShape="0">
                    <a:srgbClr val="000000">
                      <a:alpha val="43000"/>
                    </a:srgbClr>
                  </a:outerShdw>
                </a:effectLst>
                <a:latin typeface="Comic Sans MS" pitchFamily="66" charset="0"/>
              </a:rPr>
              <a:t>“</a:t>
            </a:r>
            <a:r>
              <a:rPr lang="tr-TR" sz="9600" spc="150" dirty="0" smtClean="0">
                <a:ln w="11430"/>
                <a:solidFill>
                  <a:schemeClr val="tx1"/>
                </a:solidFill>
                <a:effectLst>
                  <a:outerShdw blurRad="25400" algn="tl" rotWithShape="0">
                    <a:srgbClr val="000000">
                      <a:alpha val="43000"/>
                    </a:srgbClr>
                  </a:outerShdw>
                </a:effectLst>
                <a:latin typeface="Comic Sans MS" pitchFamily="66" charset="0"/>
              </a:rPr>
              <a:t>Dil kusurlu olursa‚ kelimeler düşünceyi iyi anlatamaz. Düşünce iyi anlatılamazsa‚ yapılması gereken şeyler doğru yapılamaz. Vazifeler gereği gibi yapılmazsa‚ töre ve kültür bozulur. Töre ve kültür bozulursa‚ adalet yanlış yola sapar. Adalet yoldan çıkarsa‚ şaşkınlık içine düşen halk‚ ne yapacağını‚ işin nereye varacağını bilemez. İşte bunun içindir ki‚ hiçbir şey dil kadar önemli değildir.”</a:t>
            </a:r>
            <a:r>
              <a:rPr lang="tr-TR" sz="6400" spc="150" dirty="0" smtClean="0">
                <a:ln w="11430"/>
                <a:solidFill>
                  <a:schemeClr val="tx1"/>
                </a:solidFill>
                <a:effectLst>
                  <a:outerShdw blurRad="25400" algn="tl" rotWithShape="0">
                    <a:srgbClr val="000000">
                      <a:alpha val="43000"/>
                    </a:srgbClr>
                  </a:outerShdw>
                </a:effectLst>
                <a:latin typeface="Comic Sans MS" pitchFamily="66" charset="0"/>
              </a:rPr>
              <a:t> </a:t>
            </a:r>
            <a:r>
              <a:rPr lang="tr-TR" sz="3800" spc="150" dirty="0" smtClean="0">
                <a:ln w="11430"/>
                <a:solidFill>
                  <a:schemeClr val="tx1"/>
                </a:solidFill>
                <a:effectLst>
                  <a:outerShdw blurRad="25400" algn="tl" rotWithShape="0">
                    <a:srgbClr val="000000">
                      <a:alpha val="43000"/>
                    </a:srgbClr>
                  </a:outerShdw>
                </a:effectLst>
                <a:latin typeface="Comic Sans MS" pitchFamily="66" charset="0"/>
              </a:rPr>
              <a:t/>
            </a:r>
            <a:br>
              <a:rPr lang="tr-TR" sz="3800" spc="150" dirty="0" smtClean="0">
                <a:ln w="11430"/>
                <a:solidFill>
                  <a:schemeClr val="tx1"/>
                </a:solidFill>
                <a:effectLst>
                  <a:outerShdw blurRad="25400" algn="tl" rotWithShape="0">
                    <a:srgbClr val="000000">
                      <a:alpha val="43000"/>
                    </a:srgbClr>
                  </a:outerShdw>
                </a:effectLst>
                <a:latin typeface="Comic Sans MS" pitchFamily="66" charset="0"/>
              </a:rPr>
            </a:br>
            <a:r>
              <a:rPr lang="tr-TR" sz="3200" spc="150" dirty="0" smtClean="0">
                <a:ln w="11430"/>
                <a:solidFill>
                  <a:schemeClr val="tx1"/>
                </a:solidFill>
                <a:effectLst>
                  <a:outerShdw blurRad="25400" algn="tl" rotWithShape="0">
                    <a:srgbClr val="000000">
                      <a:alpha val="43000"/>
                    </a:srgbClr>
                  </a:outerShdw>
                </a:effectLst>
              </a:rPr>
              <a:t/>
            </a:r>
            <a:br>
              <a:rPr lang="tr-TR" sz="3200" spc="150" dirty="0" smtClean="0">
                <a:ln w="11430"/>
                <a:solidFill>
                  <a:schemeClr val="tx1"/>
                </a:solidFill>
                <a:effectLst>
                  <a:outerShdw blurRad="25400" algn="tl" rotWithShape="0">
                    <a:srgbClr val="000000">
                      <a:alpha val="43000"/>
                    </a:srgbClr>
                  </a:outerShdw>
                </a:effectLst>
              </a:rPr>
            </a:br>
            <a:r>
              <a:rPr lang="tr-TR" sz="3200" spc="150" dirty="0" smtClean="0">
                <a:ln w="11430"/>
                <a:solidFill>
                  <a:schemeClr val="tx1"/>
                </a:solidFill>
                <a:effectLst>
                  <a:outerShdw blurRad="25400" algn="tl" rotWithShape="0">
                    <a:srgbClr val="000000">
                      <a:alpha val="43000"/>
                    </a:srgbClr>
                  </a:outerShdw>
                </a:effectLst>
              </a:rPr>
              <a:t/>
            </a:r>
            <a:br>
              <a:rPr lang="tr-TR" sz="3200" spc="150" dirty="0" smtClean="0">
                <a:ln w="11430"/>
                <a:solidFill>
                  <a:schemeClr val="tx1"/>
                </a:solidFill>
                <a:effectLst>
                  <a:outerShdw blurRad="25400" algn="tl" rotWithShape="0">
                    <a:srgbClr val="000000">
                      <a:alpha val="43000"/>
                    </a:srgbClr>
                  </a:outerShdw>
                </a:effectLst>
              </a:rPr>
            </a:br>
            <a:endParaRPr lang="tr-TR" sz="3200" spc="150" dirty="0">
              <a:ln w="11430"/>
              <a:solidFill>
                <a:schemeClr val="tx1"/>
              </a:solidFill>
              <a:effectLst>
                <a:outerShdw blurRad="25400" algn="tl" rotWithShape="0">
                  <a:srgbClr val="000000">
                    <a:alpha val="43000"/>
                  </a:srgbClr>
                </a:outerShdw>
              </a:effectLst>
            </a:endParaRPr>
          </a:p>
        </p:txBody>
      </p:sp>
    </p:spTree>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285720" y="214290"/>
            <a:ext cx="7851648" cy="1000132"/>
          </a:xfrm>
        </p:spPr>
        <p:txBody>
          <a:bodyPr/>
          <a:lstStyle/>
          <a:p>
            <a:pPr algn="l"/>
            <a:r>
              <a:rPr lang="tr-TR"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DİL NEDİR?</a:t>
            </a:r>
            <a:endParaRPr lang="tr-TR" b="1"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endParaRPr>
          </a:p>
        </p:txBody>
      </p:sp>
      <p:sp>
        <p:nvSpPr>
          <p:cNvPr id="8" name="7 Dikdörtgen"/>
          <p:cNvSpPr/>
          <p:nvPr/>
        </p:nvSpPr>
        <p:spPr>
          <a:xfrm>
            <a:off x="714348" y="2000240"/>
            <a:ext cx="6858048" cy="3108543"/>
          </a:xfrm>
          <a:prstGeom prst="rect">
            <a:avLst/>
          </a:prstGeom>
        </p:spPr>
        <p:txBody>
          <a:bodyPr wrap="square">
            <a:spAutoFit/>
          </a:bodyPr>
          <a:lstStyle/>
          <a:p>
            <a:r>
              <a:rPr lang="tr-TR" sz="2800" dirty="0" smtClean="0"/>
              <a:t>Dil, insanlar arasında anlaşmayı sağlayan,kendisine özgü</a:t>
            </a:r>
          </a:p>
          <a:p>
            <a:r>
              <a:rPr lang="tr-TR" sz="2800" dirty="0" smtClean="0"/>
              <a:t>yasaları olan ve ancak bu yasalar çerçevesinde gelişen, temeli</a:t>
            </a:r>
          </a:p>
          <a:p>
            <a:r>
              <a:rPr lang="tr-TR" sz="2800" dirty="0" smtClean="0"/>
              <a:t>bilinmeyen zamanlarda atılmış seslerden örülmüş bir anlaşma</a:t>
            </a:r>
          </a:p>
          <a:p>
            <a:r>
              <a:rPr lang="tr-TR" sz="2800" dirty="0" smtClean="0"/>
              <a:t>sistemidir.</a:t>
            </a:r>
            <a:endParaRPr lang="tr-TR" sz="2800" dirty="0"/>
          </a:p>
        </p:txBody>
      </p:sp>
    </p:spTree>
  </p:cSld>
  <p:clrMapOvr>
    <a:masterClrMapping/>
  </p:clrMapOvr>
  <p:transition spd="med">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214282" y="428604"/>
            <a:ext cx="7851648" cy="714380"/>
          </a:xfrm>
        </p:spPr>
        <p:txBody>
          <a:bodyPr>
            <a:normAutofit/>
          </a:bodyPr>
          <a:lstStyle/>
          <a:p>
            <a:pPr algn="l"/>
            <a:r>
              <a:rPr lang="tr-TR" sz="4000" b="0" dirty="0" smtClean="0">
                <a:solidFill>
                  <a:schemeClr val="tx1"/>
                </a:solidFill>
                <a:latin typeface="Comic Sans MS" pitchFamily="66" charset="0"/>
              </a:rPr>
              <a:t>İLETİŞİM NEDİR?</a:t>
            </a:r>
            <a:endParaRPr lang="tr-TR" sz="4000" b="0" dirty="0">
              <a:solidFill>
                <a:schemeClr val="tx1"/>
              </a:solidFill>
              <a:latin typeface="Comic Sans MS" pitchFamily="66" charset="0"/>
            </a:endParaRPr>
          </a:p>
        </p:txBody>
      </p:sp>
      <p:sp>
        <p:nvSpPr>
          <p:cNvPr id="3" name="2 Alt Başlık"/>
          <p:cNvSpPr>
            <a:spLocks noGrp="1"/>
          </p:cNvSpPr>
          <p:nvPr>
            <p:ph type="subTitle" idx="1"/>
          </p:nvPr>
        </p:nvSpPr>
        <p:spPr>
          <a:xfrm>
            <a:off x="357158" y="1428736"/>
            <a:ext cx="8358246" cy="5143536"/>
          </a:xfrm>
        </p:spPr>
        <p:txBody>
          <a:bodyPr/>
          <a:lstStyle/>
          <a:p>
            <a:pPr algn="l"/>
            <a:r>
              <a:rPr lang="tr-TR" dirty="0" smtClean="0"/>
              <a:t>Duygu, düşünce veya bilgilerin akla gelebilecek her türlü yolla (ses, yazı, davranış, görüntü vb.) başkalarına aktarılmasına iletişim denir. Birlikte yaşayan insanlar anlaşmak ve paylaşmak zorundadır. Bunun için iletişim, yaşamanın gereğidir. </a:t>
            </a:r>
            <a:br>
              <a:rPr lang="tr-TR" dirty="0" smtClean="0"/>
            </a:br>
            <a:endParaRPr lang="tr-TR" dirty="0"/>
          </a:p>
        </p:txBody>
      </p:sp>
      <p:pic>
        <p:nvPicPr>
          <p:cNvPr id="14339" name="Picture 3" descr="C:\Documents and Settings\Administrator\Local Settings\Temporary Internet Files\Content.IE5\4T4A139M\MC900088754[1].wmf"/>
          <p:cNvPicPr>
            <a:picLocks noChangeAspect="1" noChangeArrowheads="1"/>
          </p:cNvPicPr>
          <p:nvPr/>
        </p:nvPicPr>
        <p:blipFill>
          <a:blip r:embed="rId2"/>
          <a:srcRect/>
          <a:stretch>
            <a:fillRect/>
          </a:stretch>
        </p:blipFill>
        <p:spPr bwMode="auto">
          <a:xfrm>
            <a:off x="2857488" y="4643446"/>
            <a:ext cx="2481138" cy="1857388"/>
          </a:xfrm>
          <a:prstGeom prst="rect">
            <a:avLst/>
          </a:prstGeom>
          <a:noFill/>
        </p:spPr>
      </p:pic>
    </p:spTree>
  </p:cSld>
  <p:clrMapOvr>
    <a:masterClrMapping/>
  </p:clrMapOvr>
  <p:transition spd="med">
    <p:wipe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785786" y="1500174"/>
            <a:ext cx="7215238" cy="3108543"/>
          </a:xfrm>
          <a:prstGeom prst="rect">
            <a:avLst/>
          </a:prstGeom>
        </p:spPr>
        <p:txBody>
          <a:bodyPr wrap="square">
            <a:spAutoFit/>
          </a:bodyPr>
          <a:lstStyle/>
          <a:p>
            <a:r>
              <a:rPr lang="tr-TR" sz="2800" dirty="0" smtClean="0">
                <a:ln w="10160">
                  <a:solidFill>
                    <a:schemeClr val="accent1"/>
                  </a:solidFill>
                  <a:prstDash val="solid"/>
                </a:ln>
                <a:solidFill>
                  <a:srgbClr val="FFFFFF"/>
                </a:solidFill>
                <a:effectLst>
                  <a:outerShdw blurRad="38100" dist="32000" dir="5400000" algn="tl">
                    <a:srgbClr val="000000">
                      <a:alpha val="30000"/>
                    </a:srgbClr>
                  </a:outerShdw>
                </a:effectLst>
              </a:rPr>
              <a:t>İletişim Türleri:</a:t>
            </a:r>
          </a:p>
          <a:p>
            <a:r>
              <a:rPr lang="tr-TR" sz="2800" dirty="0" smtClean="0">
                <a:solidFill>
                  <a:schemeClr val="accent2">
                    <a:lumMod val="40000"/>
                    <a:lumOff val="60000"/>
                  </a:schemeClr>
                </a:solidFill>
              </a:rPr>
              <a:t>*</a:t>
            </a:r>
            <a:r>
              <a:rPr lang="tr-TR" sz="2800" dirty="0" smtClean="0">
                <a:solidFill>
                  <a:schemeClr val="accent2"/>
                </a:solidFill>
              </a:rPr>
              <a:t> </a:t>
            </a:r>
            <a:r>
              <a:rPr lang="tr-TR" sz="2800" dirty="0" smtClean="0"/>
              <a:t>Dille gerçekleştirilen iletişim</a:t>
            </a:r>
          </a:p>
          <a:p>
            <a:r>
              <a:rPr lang="tr-TR" sz="2800" dirty="0" smtClean="0">
                <a:solidFill>
                  <a:schemeClr val="accent2">
                    <a:lumMod val="40000"/>
                    <a:lumOff val="60000"/>
                  </a:schemeClr>
                </a:solidFill>
              </a:rPr>
              <a:t>* </a:t>
            </a:r>
            <a:r>
              <a:rPr lang="tr-TR" sz="2800" dirty="0" smtClean="0"/>
              <a:t>Jest ve mimiklerle gerçekleştirilen iletişim</a:t>
            </a:r>
          </a:p>
          <a:p>
            <a:r>
              <a:rPr lang="tr-TR" sz="2800" dirty="0" smtClean="0">
                <a:solidFill>
                  <a:schemeClr val="accent2">
                    <a:lumMod val="40000"/>
                    <a:lumOff val="60000"/>
                  </a:schemeClr>
                </a:solidFill>
              </a:rPr>
              <a:t>*</a:t>
            </a:r>
            <a:r>
              <a:rPr lang="tr-TR" sz="2800" dirty="0" smtClean="0"/>
              <a:t> Resim,şekil,çizgi gibi sembollerle gerçekleştirilen iletişim</a:t>
            </a:r>
          </a:p>
          <a:p>
            <a:r>
              <a:rPr lang="tr-TR" sz="2800" dirty="0" smtClean="0">
                <a:solidFill>
                  <a:schemeClr val="accent2">
                    <a:lumMod val="40000"/>
                    <a:lumOff val="60000"/>
                  </a:schemeClr>
                </a:solidFill>
              </a:rPr>
              <a:t>*</a:t>
            </a:r>
            <a:r>
              <a:rPr lang="tr-TR" sz="2800" dirty="0" smtClean="0"/>
              <a:t> Simgelerle gerçekleştirilen iletişim</a:t>
            </a:r>
            <a:endParaRPr lang="tr-TR" sz="2800" dirty="0"/>
          </a:p>
        </p:txBody>
      </p:sp>
    </p:spTree>
  </p:cSld>
  <p:clrMapOvr>
    <a:masterClrMapping/>
  </p:clrMapOvr>
  <p:transition spd="med">
    <p:wipe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KAYNAKÇA</a:t>
            </a:r>
            <a:endParaRPr lang="tr-TR" dirty="0"/>
          </a:p>
        </p:txBody>
      </p:sp>
      <p:sp>
        <p:nvSpPr>
          <p:cNvPr id="3" name="2 İçerik Yer Tutucusu"/>
          <p:cNvSpPr>
            <a:spLocks noGrp="1"/>
          </p:cNvSpPr>
          <p:nvPr>
            <p:ph idx="1"/>
          </p:nvPr>
        </p:nvSpPr>
        <p:spPr>
          <a:xfrm>
            <a:off x="500034" y="1714488"/>
            <a:ext cx="8229600" cy="4572000"/>
          </a:xfrm>
        </p:spPr>
        <p:txBody>
          <a:bodyPr>
            <a:normAutofit fontScale="92500" lnSpcReduction="20000"/>
          </a:bodyPr>
          <a:lstStyle/>
          <a:p>
            <a:r>
              <a:rPr lang="tr-TR" u="sng" dirty="0" smtClean="0">
                <a:hlinkClick r:id="rId2"/>
              </a:rPr>
              <a:t>http://</a:t>
            </a:r>
            <a:r>
              <a:rPr lang="tr-TR" u="sng" dirty="0" smtClean="0">
                <a:hlinkClick r:id="rId2"/>
              </a:rPr>
              <a:t>trgazi.k12.tr/da.pdf</a:t>
            </a:r>
            <a:endParaRPr lang="tr-TR" u="sng" dirty="0" smtClean="0"/>
          </a:p>
          <a:p>
            <a:r>
              <a:rPr lang="tr-TR" u="sng" dirty="0" smtClean="0">
                <a:hlinkClick r:id="rId3"/>
              </a:rPr>
              <a:t>http://</a:t>
            </a:r>
            <a:r>
              <a:rPr lang="tr-TR" u="sng" dirty="0" smtClean="0">
                <a:hlinkClick r:id="rId3"/>
              </a:rPr>
              <a:t>www.</a:t>
            </a:r>
            <a:r>
              <a:rPr lang="tr-TR" u="sng" dirty="0" err="1" smtClean="0">
                <a:hlinkClick r:id="rId3"/>
              </a:rPr>
              <a:t>edebiyatogretmeni</a:t>
            </a:r>
            <a:r>
              <a:rPr lang="tr-TR" u="sng" dirty="0" smtClean="0">
                <a:hlinkClick r:id="rId3"/>
              </a:rPr>
              <a:t>.net/forum/dil_ve_</a:t>
            </a:r>
            <a:r>
              <a:rPr lang="tr-TR" u="sng" dirty="0" err="1" smtClean="0">
                <a:hlinkClick r:id="rId3"/>
              </a:rPr>
              <a:t>anlatim</a:t>
            </a:r>
            <a:r>
              <a:rPr lang="tr-TR" u="sng" dirty="0" smtClean="0">
                <a:hlinkClick r:id="rId3"/>
              </a:rPr>
              <a:t>/dil_ve_</a:t>
            </a:r>
            <a:r>
              <a:rPr lang="tr-TR" u="sng" dirty="0" err="1" smtClean="0">
                <a:hlinkClick r:id="rId3"/>
              </a:rPr>
              <a:t>anlatim</a:t>
            </a:r>
            <a:r>
              <a:rPr lang="tr-TR" u="sng" dirty="0" smtClean="0">
                <a:hlinkClick r:id="rId3"/>
              </a:rPr>
              <a:t>_9_</a:t>
            </a:r>
            <a:r>
              <a:rPr lang="tr-TR" u="sng" dirty="0" err="1" smtClean="0">
                <a:hlinkClick r:id="rId3"/>
              </a:rPr>
              <a:t>sinif</a:t>
            </a:r>
            <a:r>
              <a:rPr lang="tr-TR" u="sng" dirty="0" smtClean="0">
                <a:hlinkClick r:id="rId3"/>
              </a:rPr>
              <a:t>_ders_</a:t>
            </a:r>
            <a:r>
              <a:rPr lang="tr-TR" u="sng" dirty="0" err="1" smtClean="0">
                <a:hlinkClick r:id="rId3"/>
              </a:rPr>
              <a:t>notlari</a:t>
            </a:r>
            <a:r>
              <a:rPr lang="tr-TR" u="sng" dirty="0" smtClean="0">
                <a:hlinkClick r:id="rId3"/>
              </a:rPr>
              <a:t>_</a:t>
            </a:r>
            <a:r>
              <a:rPr lang="tr-TR" u="sng" dirty="0" err="1" smtClean="0">
                <a:hlinkClick r:id="rId3"/>
              </a:rPr>
              <a:t>iletisimdil</a:t>
            </a:r>
            <a:r>
              <a:rPr lang="tr-TR" u="sng" dirty="0" smtClean="0">
                <a:hlinkClick r:id="rId3"/>
              </a:rPr>
              <a:t>-t19703.0.html</a:t>
            </a:r>
            <a:endParaRPr lang="tr-TR" u="sng" dirty="0" smtClean="0"/>
          </a:p>
          <a:p>
            <a:r>
              <a:rPr lang="tr-TR" dirty="0" smtClean="0">
                <a:hlinkClick r:id="rId4"/>
              </a:rPr>
              <a:t>http://www.</a:t>
            </a:r>
            <a:r>
              <a:rPr lang="tr-TR" dirty="0" err="1" smtClean="0">
                <a:hlinkClick r:id="rId4"/>
              </a:rPr>
              <a:t>edebiyatogretmeni</a:t>
            </a:r>
            <a:r>
              <a:rPr lang="tr-TR" dirty="0" smtClean="0">
                <a:hlinkClick r:id="rId4"/>
              </a:rPr>
              <a:t>.org/insan-</a:t>
            </a:r>
            <a:r>
              <a:rPr lang="tr-TR" dirty="0" err="1" smtClean="0">
                <a:hlinkClick r:id="rId4"/>
              </a:rPr>
              <a:t>iletisim</a:t>
            </a:r>
            <a:r>
              <a:rPr lang="tr-TR" dirty="0" smtClean="0">
                <a:hlinkClick r:id="rId4"/>
              </a:rPr>
              <a:t>-ve-dil</a:t>
            </a:r>
            <a:r>
              <a:rPr lang="tr-TR" dirty="0" smtClean="0">
                <a:hlinkClick r:id="rId4"/>
              </a:rPr>
              <a:t>/</a:t>
            </a:r>
            <a:r>
              <a:rPr lang="tr-TR" dirty="0" smtClean="0"/>
              <a:t> </a:t>
            </a:r>
          </a:p>
          <a:p>
            <a:r>
              <a:rPr lang="tr-TR" u="sng" dirty="0" smtClean="0">
                <a:hlinkClick r:id="rId5"/>
              </a:rPr>
              <a:t>http://www.</a:t>
            </a:r>
            <a:r>
              <a:rPr lang="tr-TR" u="sng" dirty="0" err="1" smtClean="0">
                <a:hlinkClick r:id="rId5"/>
              </a:rPr>
              <a:t>dersimizedebiyat</a:t>
            </a:r>
            <a:r>
              <a:rPr lang="tr-TR" u="sng" dirty="0" smtClean="0">
                <a:hlinkClick r:id="rId5"/>
              </a:rPr>
              <a:t>.com/</a:t>
            </a:r>
            <a:r>
              <a:rPr lang="tr-TR" u="sng" dirty="0" err="1" smtClean="0">
                <a:hlinkClick r:id="rId5"/>
              </a:rPr>
              <a:t>icerik</a:t>
            </a:r>
            <a:r>
              <a:rPr lang="tr-TR" u="sng" dirty="0" smtClean="0">
                <a:hlinkClick r:id="rId5"/>
              </a:rPr>
              <a:t>_detay.</a:t>
            </a:r>
            <a:r>
              <a:rPr lang="tr-TR" u="sng" dirty="0" err="1" smtClean="0">
                <a:hlinkClick r:id="rId5"/>
              </a:rPr>
              <a:t>asp</a:t>
            </a:r>
            <a:r>
              <a:rPr lang="tr-TR" u="sng" dirty="0" smtClean="0">
                <a:hlinkClick r:id="rId5"/>
              </a:rPr>
              <a:t>?</a:t>
            </a:r>
            <a:r>
              <a:rPr lang="tr-TR" u="sng" dirty="0" err="1" smtClean="0">
                <a:hlinkClick r:id="rId5"/>
              </a:rPr>
              <a:t>icr</a:t>
            </a:r>
            <a:r>
              <a:rPr lang="tr-TR" u="sng" dirty="0" smtClean="0">
                <a:hlinkClick r:id="rId5"/>
              </a:rPr>
              <a:t>=10</a:t>
            </a:r>
            <a:r>
              <a:rPr lang="tr-TR" dirty="0" smtClean="0"/>
              <a:t> </a:t>
            </a:r>
          </a:p>
          <a:p>
            <a:r>
              <a:rPr lang="tr-TR" u="sng" dirty="0" smtClean="0">
                <a:hlinkClick r:id="rId6"/>
              </a:rPr>
              <a:t>http://yazitepe.blogcu.com/9-sinif-dil-ve-anlatim-ders-notlari-i-unite-iletisim-dil-ve-kul/4475356</a:t>
            </a:r>
            <a:endParaRPr lang="tr-TR" dirty="0" smtClean="0"/>
          </a:p>
          <a:p>
            <a:endParaRPr lang="tr-TR" dirty="0" smtClean="0"/>
          </a:p>
          <a:p>
            <a:endParaRPr lang="tr-TR" dirty="0"/>
          </a:p>
        </p:txBody>
      </p:sp>
    </p:spTree>
  </p:cSld>
  <p:clrMapOvr>
    <a:masterClrMapping/>
  </p:clrMapOvr>
  <p:transition spd="med">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785786" y="785794"/>
            <a:ext cx="7643866" cy="4832092"/>
          </a:xfrm>
          <a:prstGeom prst="rect">
            <a:avLst/>
          </a:prstGeom>
        </p:spPr>
        <p:txBody>
          <a:bodyPr wrap="square">
            <a:spAutoFit/>
          </a:bodyPr>
          <a:lstStyle/>
          <a:p>
            <a:r>
              <a:rPr lang="tr-TR" sz="2800" b="1" dirty="0" smtClean="0">
                <a:solidFill>
                  <a:schemeClr val="accent1">
                    <a:lumMod val="20000"/>
                    <a:lumOff val="80000"/>
                  </a:schemeClr>
                </a:solidFill>
              </a:rPr>
              <a:t>Dilin Önemi ve Özellikleri</a:t>
            </a:r>
          </a:p>
          <a:p>
            <a:r>
              <a:rPr lang="tr-TR" sz="2800" dirty="0" smtClean="0">
                <a:solidFill>
                  <a:schemeClr val="accent1">
                    <a:lumMod val="20000"/>
                    <a:lumOff val="80000"/>
                  </a:schemeClr>
                </a:solidFill>
              </a:rPr>
              <a:t>*</a:t>
            </a:r>
            <a:r>
              <a:rPr lang="tr-TR" sz="2800" dirty="0" smtClean="0"/>
              <a:t> Dil, gelişmiş bir iletişim aracıdır.</a:t>
            </a:r>
          </a:p>
          <a:p>
            <a:r>
              <a:rPr lang="tr-TR" sz="2800" dirty="0" smtClean="0">
                <a:solidFill>
                  <a:schemeClr val="accent1">
                    <a:lumMod val="20000"/>
                    <a:lumOff val="80000"/>
                  </a:schemeClr>
                </a:solidFill>
              </a:rPr>
              <a:t>*</a:t>
            </a:r>
            <a:r>
              <a:rPr lang="tr-TR" sz="2800" dirty="0" smtClean="0"/>
              <a:t> Dil, seslerden oluşmuş bir anlaşma sistemidir.</a:t>
            </a:r>
          </a:p>
          <a:p>
            <a:r>
              <a:rPr lang="tr-TR" sz="2800" dirty="0" smtClean="0">
                <a:solidFill>
                  <a:schemeClr val="accent1">
                    <a:lumMod val="20000"/>
                    <a:lumOff val="80000"/>
                  </a:schemeClr>
                </a:solidFill>
              </a:rPr>
              <a:t>*</a:t>
            </a:r>
            <a:r>
              <a:rPr lang="tr-TR" sz="2800" dirty="0" smtClean="0"/>
              <a:t> Tam anlamıyla anlatma ve anlaşma; seslerden örülü </a:t>
            </a:r>
            <a:r>
              <a:rPr lang="tr-TR" sz="2800" dirty="0" smtClean="0"/>
              <a:t>kurallar bütünü </a:t>
            </a:r>
            <a:r>
              <a:rPr lang="tr-TR" sz="2800" dirty="0" smtClean="0"/>
              <a:t>olan “dil” ile sağlanır.</a:t>
            </a:r>
          </a:p>
          <a:p>
            <a:r>
              <a:rPr lang="tr-TR" sz="2800" dirty="0" smtClean="0">
                <a:solidFill>
                  <a:schemeClr val="accent1">
                    <a:lumMod val="20000"/>
                    <a:lumOff val="80000"/>
                  </a:schemeClr>
                </a:solidFill>
              </a:rPr>
              <a:t>*</a:t>
            </a:r>
            <a:r>
              <a:rPr lang="tr-TR" sz="2800" dirty="0" smtClean="0"/>
              <a:t> Dil, düşünce ve zekânın bir göstergesidir.</a:t>
            </a:r>
          </a:p>
          <a:p>
            <a:r>
              <a:rPr lang="tr-TR" sz="2800" dirty="0" smtClean="0">
                <a:solidFill>
                  <a:schemeClr val="accent1">
                    <a:lumMod val="20000"/>
                    <a:lumOff val="80000"/>
                  </a:schemeClr>
                </a:solidFill>
              </a:rPr>
              <a:t>*</a:t>
            </a:r>
            <a:r>
              <a:rPr lang="tr-TR" sz="2800" dirty="0" smtClean="0"/>
              <a:t> Dil, canlı bir varlıktır.</a:t>
            </a:r>
          </a:p>
          <a:p>
            <a:r>
              <a:rPr lang="tr-TR" sz="2800" dirty="0" smtClean="0">
                <a:solidFill>
                  <a:schemeClr val="accent1">
                    <a:lumMod val="20000"/>
                    <a:lumOff val="80000"/>
                  </a:schemeClr>
                </a:solidFill>
              </a:rPr>
              <a:t>*</a:t>
            </a:r>
            <a:r>
              <a:rPr lang="tr-TR" sz="2800" dirty="0" smtClean="0"/>
              <a:t> Dil, sosyal bir varlıktır.</a:t>
            </a:r>
          </a:p>
          <a:p>
            <a:r>
              <a:rPr lang="tr-TR" sz="2800" dirty="0" smtClean="0">
                <a:solidFill>
                  <a:schemeClr val="accent1">
                    <a:lumMod val="20000"/>
                    <a:lumOff val="80000"/>
                  </a:schemeClr>
                </a:solidFill>
              </a:rPr>
              <a:t>*</a:t>
            </a:r>
            <a:r>
              <a:rPr lang="tr-TR" sz="2800" dirty="0" smtClean="0"/>
              <a:t> Dil, bir ortaklıktır.</a:t>
            </a:r>
            <a:endParaRPr lang="tr-TR" sz="2800" dirty="0"/>
          </a:p>
        </p:txBody>
      </p:sp>
    </p:spTree>
  </p:cSld>
  <p:clrMapOvr>
    <a:masterClrMapping/>
  </p:clrMapOvr>
  <p:transition spd="med">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214282" y="571480"/>
            <a:ext cx="8572560" cy="5357850"/>
          </a:xfrm>
        </p:spPr>
        <p:txBody>
          <a:bodyPr>
            <a:normAutofit/>
          </a:bodyPr>
          <a:lstStyle/>
          <a:p>
            <a:pPr algn="l"/>
            <a:r>
              <a:rPr lang="tr-TR" sz="28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   Dil, milleti teşkil eden unsurların başında gelir. Çünkü dil, fertlerin üstündedir ve bütün bir milleti ilgilendirir, bütün milleti temsil eder. O milletin zevkine ve düşünce anlayışına ayna tutar. Bir milleti ayakta tutan, fertleri birbirine bağlayan, sarsılmaz bir birlik yaratan ve millî şuuru besleyen bir unsur olarak dili gösterebiliriz.</a:t>
            </a:r>
          </a:p>
          <a:p>
            <a:pPr algn="ctr"/>
            <a:endParaRPr lang="tr-TR" dirty="0" smtClean="0"/>
          </a:p>
          <a:p>
            <a:pPr algn="l"/>
            <a:endParaRPr lang="tr-TR" dirty="0" smtClean="0"/>
          </a:p>
          <a:p>
            <a:pPr algn="l"/>
            <a:endParaRPr lang="tr-TR" dirty="0"/>
          </a:p>
        </p:txBody>
      </p:sp>
      <p:pic>
        <p:nvPicPr>
          <p:cNvPr id="4" name="il_fi" descr="http://www.dogrutercih.com/resimler/haber/1500.jpg"/>
          <p:cNvPicPr/>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2714612" y="4143380"/>
            <a:ext cx="4143404" cy="2214578"/>
          </a:xfrm>
          <a:prstGeom prst="rect">
            <a:avLst/>
          </a:prstGeom>
          <a:noFill/>
          <a:ln>
            <a:noFill/>
          </a:ln>
        </p:spPr>
      </p:pic>
    </p:spTree>
  </p:cSld>
  <p:clrMapOvr>
    <a:masterClrMapping/>
  </p:clrMapOvr>
  <p:transition spd="med">
    <p:wipe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714348" y="857232"/>
            <a:ext cx="7786742" cy="4893647"/>
          </a:xfrm>
          <a:prstGeom prst="rect">
            <a:avLst/>
          </a:prstGeom>
        </p:spPr>
        <p:txBody>
          <a:bodyPr wrap="square">
            <a:spAutoFit/>
          </a:bodyPr>
          <a:lstStyle/>
          <a:p>
            <a:r>
              <a:rPr lang="tr-TR" sz="2400" b="1" dirty="0" smtClean="0">
                <a:solidFill>
                  <a:schemeClr val="accent1">
                    <a:lumMod val="20000"/>
                    <a:lumOff val="80000"/>
                  </a:schemeClr>
                </a:solidFill>
              </a:rPr>
              <a:t>Dilin Millet Hayatındaki Yeri ve Önemi</a:t>
            </a:r>
          </a:p>
          <a:p>
            <a:r>
              <a:rPr lang="it-IT" sz="2400" dirty="0" smtClean="0">
                <a:solidFill>
                  <a:schemeClr val="accent1">
                    <a:lumMod val="20000"/>
                    <a:lumOff val="80000"/>
                  </a:schemeClr>
                </a:solidFill>
              </a:rPr>
              <a:t>*</a:t>
            </a:r>
            <a:r>
              <a:rPr lang="it-IT" sz="2400" dirty="0" smtClean="0"/>
              <a:t> Dil birliği, milleti oluşturan özelliklerin başında gelir.</a:t>
            </a:r>
          </a:p>
          <a:p>
            <a:r>
              <a:rPr lang="tr-TR" sz="2400" dirty="0" smtClean="0">
                <a:solidFill>
                  <a:schemeClr val="accent1">
                    <a:lumMod val="20000"/>
                    <a:lumOff val="80000"/>
                  </a:schemeClr>
                </a:solidFill>
              </a:rPr>
              <a:t>*</a:t>
            </a:r>
            <a:r>
              <a:rPr lang="tr-TR" sz="2400" dirty="0" smtClean="0"/>
              <a:t> Bir milletin dili; onun tarihi, dini ve kültürüyle iç içedir.</a:t>
            </a:r>
          </a:p>
          <a:p>
            <a:r>
              <a:rPr lang="tr-TR" sz="2400" dirty="0" smtClean="0">
                <a:solidFill>
                  <a:schemeClr val="accent1">
                    <a:lumMod val="20000"/>
                    <a:lumOff val="80000"/>
                  </a:schemeClr>
                </a:solidFill>
              </a:rPr>
              <a:t>*</a:t>
            </a:r>
            <a:r>
              <a:rPr lang="tr-TR" sz="2400" dirty="0" smtClean="0"/>
              <a:t> Millet için gerekli olan her şey, dilde saklanır.</a:t>
            </a:r>
          </a:p>
          <a:p>
            <a:r>
              <a:rPr lang="tr-TR" sz="2400" dirty="0" smtClean="0">
                <a:solidFill>
                  <a:schemeClr val="accent1">
                    <a:lumMod val="20000"/>
                    <a:lumOff val="80000"/>
                  </a:schemeClr>
                </a:solidFill>
              </a:rPr>
              <a:t>*</a:t>
            </a:r>
            <a:r>
              <a:rPr lang="tr-TR" sz="2400" dirty="0" smtClean="0"/>
              <a:t> Dil; milletin manevî ve kültür değerlerini, millet olabilme</a:t>
            </a:r>
          </a:p>
          <a:p>
            <a:r>
              <a:rPr lang="tr-TR" sz="2400" dirty="0" smtClean="0"/>
              <a:t>özelliklerini bünyesinde sımsıkı muhafaza eder.</a:t>
            </a:r>
          </a:p>
          <a:p>
            <a:r>
              <a:rPr lang="tr-TR" sz="2400" dirty="0" smtClean="0">
                <a:solidFill>
                  <a:schemeClr val="accent1">
                    <a:lumMod val="20000"/>
                    <a:lumOff val="80000"/>
                  </a:schemeClr>
                </a:solidFill>
              </a:rPr>
              <a:t>*</a:t>
            </a:r>
            <a:r>
              <a:rPr lang="tr-TR" sz="2400" dirty="0" smtClean="0"/>
              <a:t> Dil, milleti meydana getiren bireyler arasında ortak duygu</a:t>
            </a:r>
          </a:p>
          <a:p>
            <a:r>
              <a:rPr lang="tr-TR" sz="2400" dirty="0" smtClean="0"/>
              <a:t>ve düşünceler meydana getirir.</a:t>
            </a:r>
          </a:p>
          <a:p>
            <a:r>
              <a:rPr lang="tr-TR" sz="2400" dirty="0" smtClean="0">
                <a:solidFill>
                  <a:schemeClr val="accent1">
                    <a:lumMod val="20000"/>
                    <a:lumOff val="80000"/>
                  </a:schemeClr>
                </a:solidFill>
              </a:rPr>
              <a:t>*</a:t>
            </a:r>
            <a:r>
              <a:rPr lang="tr-TR" sz="2400" dirty="0" smtClean="0"/>
              <a:t> Dil, milletin birlik ve bütünlüğünü sağlayan en güçlü bağdır.</a:t>
            </a:r>
            <a:endParaRPr lang="tr-TR" sz="2400" dirty="0"/>
          </a:p>
        </p:txBody>
      </p:sp>
    </p:spTree>
  </p:cSld>
  <p:clrMapOvr>
    <a:masterClrMapping/>
  </p:clrMapOvr>
  <p:transition spd="med">
    <p:wipe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chemeClr val="accent1"/>
                </a:solidFill>
              </a:rPr>
              <a:t>DİLİN İŞLEVLERİ</a:t>
            </a:r>
            <a:endParaRPr lang="tr-TR" dirty="0">
              <a:solidFill>
                <a:schemeClr val="accent1"/>
              </a:solidFill>
            </a:endParaRPr>
          </a:p>
        </p:txBody>
      </p:sp>
      <p:sp>
        <p:nvSpPr>
          <p:cNvPr id="3" name="2 İçerik Yer Tutucusu"/>
          <p:cNvSpPr>
            <a:spLocks noGrp="1"/>
          </p:cNvSpPr>
          <p:nvPr>
            <p:ph idx="1"/>
          </p:nvPr>
        </p:nvSpPr>
        <p:spPr>
          <a:xfrm>
            <a:off x="428596" y="1714488"/>
            <a:ext cx="8229600" cy="4572000"/>
          </a:xfrm>
        </p:spPr>
        <p:txBody>
          <a:bodyPr>
            <a:normAutofit fontScale="92500" lnSpcReduction="20000"/>
          </a:bodyPr>
          <a:lstStyle/>
          <a:p>
            <a:pPr>
              <a:buNone/>
            </a:pPr>
            <a:r>
              <a:rPr lang="tr-TR" sz="3300" dirty="0" smtClean="0">
                <a:solidFill>
                  <a:schemeClr val="accent2">
                    <a:lumMod val="40000"/>
                    <a:lumOff val="60000"/>
                  </a:schemeClr>
                </a:solidFill>
                <a:latin typeface="Calibri" pitchFamily="34" charset="0"/>
              </a:rPr>
              <a:t>     </a:t>
            </a:r>
            <a:r>
              <a:rPr lang="tr-TR" sz="3300" dirty="0" err="1" smtClean="0">
                <a:solidFill>
                  <a:schemeClr val="accent2">
                    <a:lumMod val="40000"/>
                    <a:lumOff val="60000"/>
                  </a:schemeClr>
                </a:solidFill>
                <a:latin typeface="Calibri" pitchFamily="34" charset="0"/>
              </a:rPr>
              <a:t>Göndergesel</a:t>
            </a:r>
            <a:r>
              <a:rPr lang="tr-TR" sz="3300" dirty="0" smtClean="0">
                <a:solidFill>
                  <a:schemeClr val="accent2">
                    <a:lumMod val="40000"/>
                    <a:lumOff val="60000"/>
                  </a:schemeClr>
                </a:solidFill>
                <a:latin typeface="Calibri" pitchFamily="34" charset="0"/>
              </a:rPr>
              <a:t> </a:t>
            </a:r>
            <a:r>
              <a:rPr lang="tr-TR" sz="3300" dirty="0" smtClean="0">
                <a:solidFill>
                  <a:schemeClr val="accent2">
                    <a:lumMod val="40000"/>
                    <a:lumOff val="60000"/>
                  </a:schemeClr>
                </a:solidFill>
                <a:latin typeface="Calibri" pitchFamily="34" charset="0"/>
              </a:rPr>
              <a:t>İşlev</a:t>
            </a:r>
            <a:r>
              <a:rPr lang="tr-TR" dirty="0" smtClean="0">
                <a:latin typeface="Calibri" pitchFamily="34" charset="0"/>
              </a:rPr>
              <a:t/>
            </a:r>
            <a:br>
              <a:rPr lang="tr-TR" dirty="0" smtClean="0">
                <a:latin typeface="Calibri" pitchFamily="34" charset="0"/>
              </a:rPr>
            </a:br>
            <a:r>
              <a:rPr lang="tr-TR" dirty="0" smtClean="0">
                <a:latin typeface="Calibri" pitchFamily="34" charset="0"/>
              </a:rPr>
              <a:t/>
            </a:r>
            <a:br>
              <a:rPr lang="tr-TR" dirty="0" smtClean="0">
                <a:latin typeface="Calibri" pitchFamily="34" charset="0"/>
              </a:rPr>
            </a:br>
            <a:r>
              <a:rPr lang="tr-TR" dirty="0" smtClean="0">
                <a:latin typeface="Calibri" pitchFamily="34" charset="0"/>
              </a:rPr>
              <a:t>Bir ileti dilin </a:t>
            </a:r>
            <a:r>
              <a:rPr lang="tr-TR" dirty="0" err="1" smtClean="0">
                <a:latin typeface="Calibri" pitchFamily="34" charset="0"/>
              </a:rPr>
              <a:t>göndergeyi</a:t>
            </a:r>
            <a:r>
              <a:rPr lang="tr-TR" dirty="0" smtClean="0">
                <a:latin typeface="Calibri" pitchFamily="34" charset="0"/>
              </a:rPr>
              <a:t> olduğu gibi ifade etmesi için düzenlenerek oluşturulmuşsa, dil, </a:t>
            </a:r>
            <a:r>
              <a:rPr lang="tr-TR" dirty="0" err="1" smtClean="0">
                <a:latin typeface="Calibri" pitchFamily="34" charset="0"/>
              </a:rPr>
              <a:t>göndergesel</a:t>
            </a:r>
            <a:r>
              <a:rPr lang="tr-TR" dirty="0" smtClean="0">
                <a:latin typeface="Calibri" pitchFamily="34" charset="0"/>
              </a:rPr>
              <a:t> işlevde kullanılmıştır. Bu, dilin bilgi verme işlevidir. Amaç, </a:t>
            </a:r>
            <a:r>
              <a:rPr lang="tr-TR" dirty="0" err="1" smtClean="0">
                <a:latin typeface="Calibri" pitchFamily="34" charset="0"/>
              </a:rPr>
              <a:t>gönderge</a:t>
            </a:r>
            <a:r>
              <a:rPr lang="tr-TR" dirty="0" smtClean="0">
                <a:latin typeface="Calibri" pitchFamily="34" charset="0"/>
              </a:rPr>
              <a:t> konusunda doğru, nesnel, gözlenebilir bilgi vermektir. Bu işlev, kullanma kılavuzlarında nesnel anlatılarda, bilimsel bildirilerde, kısa not ve özetlerde karşımıza çıkar.</a:t>
            </a:r>
            <a:br>
              <a:rPr lang="tr-TR" dirty="0" smtClean="0">
                <a:latin typeface="Calibri" pitchFamily="34" charset="0"/>
              </a:rPr>
            </a:br>
            <a:r>
              <a:rPr lang="tr-TR" dirty="0" smtClean="0">
                <a:latin typeface="Calibri" pitchFamily="34" charset="0"/>
              </a:rPr>
              <a:t/>
            </a:r>
            <a:br>
              <a:rPr lang="tr-TR" dirty="0" smtClean="0">
                <a:latin typeface="Calibri" pitchFamily="34" charset="0"/>
              </a:rPr>
            </a:br>
            <a:r>
              <a:rPr lang="tr-TR" dirty="0" smtClean="0">
                <a:latin typeface="Calibri" pitchFamily="34" charset="0"/>
              </a:rPr>
              <a:t>“</a:t>
            </a:r>
            <a:r>
              <a:rPr lang="tr-TR" dirty="0" err="1" smtClean="0">
                <a:latin typeface="Calibri" pitchFamily="34" charset="0"/>
              </a:rPr>
              <a:t>Hegel’in</a:t>
            </a:r>
            <a:r>
              <a:rPr lang="tr-TR" dirty="0" smtClean="0">
                <a:latin typeface="Calibri" pitchFamily="34" charset="0"/>
              </a:rPr>
              <a:t> felsefesinin çıkış noktası bilim değil, tarihtir.”</a:t>
            </a:r>
            <a:br>
              <a:rPr lang="tr-TR" dirty="0" smtClean="0">
                <a:latin typeface="Calibri" pitchFamily="34" charset="0"/>
              </a:rPr>
            </a:br>
            <a:endParaRPr lang="tr-TR" dirty="0">
              <a:latin typeface="Calibri" pitchFamily="34" charset="0"/>
            </a:endParaRPr>
          </a:p>
        </p:txBody>
      </p:sp>
    </p:spTree>
  </p:cSld>
  <p:clrMapOvr>
    <a:masterClrMapping/>
  </p:clrMapOvr>
  <p:transition spd="med">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642918"/>
            <a:ext cx="8229600" cy="5811890"/>
          </a:xfrm>
        </p:spPr>
        <p:txBody>
          <a:bodyPr>
            <a:normAutofit fontScale="77500" lnSpcReduction="20000"/>
          </a:bodyPr>
          <a:lstStyle/>
          <a:p>
            <a:pPr>
              <a:buNone/>
            </a:pPr>
            <a:r>
              <a:rPr lang="tr-TR" sz="3600" b="1" dirty="0" smtClean="0">
                <a:solidFill>
                  <a:schemeClr val="accent2">
                    <a:lumMod val="60000"/>
                    <a:lumOff val="40000"/>
                  </a:schemeClr>
                </a:solidFill>
              </a:rPr>
              <a:t>    Heyecana </a:t>
            </a:r>
            <a:r>
              <a:rPr lang="tr-TR" sz="3600" b="1" dirty="0" smtClean="0">
                <a:solidFill>
                  <a:schemeClr val="accent2">
                    <a:lumMod val="60000"/>
                    <a:lumOff val="40000"/>
                  </a:schemeClr>
                </a:solidFill>
              </a:rPr>
              <a:t>Bağlı İşlev</a:t>
            </a:r>
            <a:br>
              <a:rPr lang="tr-TR" sz="3600" b="1" dirty="0" smtClean="0">
                <a:solidFill>
                  <a:schemeClr val="accent2">
                    <a:lumMod val="60000"/>
                    <a:lumOff val="40000"/>
                  </a:schemeClr>
                </a:solidFill>
              </a:rPr>
            </a:br>
            <a:r>
              <a:rPr lang="tr-TR" dirty="0" smtClean="0"/>
              <a:t/>
            </a:r>
            <a:br>
              <a:rPr lang="tr-TR" dirty="0" smtClean="0"/>
            </a:br>
            <a:r>
              <a:rPr lang="tr-TR" dirty="0" smtClean="0"/>
              <a:t>Bir ileti, göndericinin ileti konusu karşısındaki duygu ve heyecanını dile getirmek amacıyla oluşturulmuşsa, dil, heyecana bağlı işlevde kullanılmıştır. Bu işlev, göndericinin kendi iletisine karşı tutum ve davranışını belirtir. Bu işlevde çoğunlukla duygular, heyecanlar, korkular, sevinç ve üzüntüler dile getirilir. </a:t>
            </a:r>
            <a:br>
              <a:rPr lang="tr-TR" dirty="0" smtClean="0"/>
            </a:br>
            <a:r>
              <a:rPr lang="tr-TR" dirty="0" smtClean="0"/>
              <a:t/>
            </a:r>
            <a:br>
              <a:rPr lang="tr-TR" dirty="0" smtClean="0"/>
            </a:br>
            <a:r>
              <a:rPr lang="tr-TR" dirty="0" smtClean="0"/>
              <a:t>Öznellik hakimdir. Özel mektuplarda, özel betimlemeler ve anlatımlarda, lirik şiirlerde, eleştiri yazılarında, dilin heyecana bağlı işlevinden yararlanılır. </a:t>
            </a:r>
            <a:br>
              <a:rPr lang="tr-TR" dirty="0" smtClean="0"/>
            </a:br>
            <a:r>
              <a:rPr lang="tr-TR" dirty="0" smtClean="0"/>
              <a:t/>
            </a:r>
            <a:br>
              <a:rPr lang="tr-TR" dirty="0" smtClean="0"/>
            </a:br>
            <a:r>
              <a:rPr lang="tr-TR" dirty="0" smtClean="0"/>
              <a:t>“Ben bu davranışınızı etik bulmuyorum, siz yanlış davranıyorsunuz.”</a:t>
            </a:r>
            <a:br>
              <a:rPr lang="tr-TR" dirty="0" smtClean="0"/>
            </a:br>
            <a:r>
              <a:rPr lang="tr-TR" dirty="0" smtClean="0"/>
              <a:t>“Böyle olacağını tahmin ediyordum, gerçekten çok üzüldüm.”</a:t>
            </a:r>
            <a:br>
              <a:rPr lang="tr-TR" dirty="0" smtClean="0"/>
            </a:br>
            <a:r>
              <a:rPr lang="tr-TR" dirty="0" smtClean="0"/>
              <a:t/>
            </a:r>
            <a:br>
              <a:rPr lang="tr-TR" dirty="0" smtClean="0"/>
            </a:br>
            <a:endParaRPr lang="tr-TR" dirty="0"/>
          </a:p>
        </p:txBody>
      </p:sp>
    </p:spTree>
  </p:cSld>
  <p:clrMapOvr>
    <a:masterClrMapping/>
  </p:clrMapOvr>
  <p:transition spd="med">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785794"/>
            <a:ext cx="8229600" cy="5669014"/>
          </a:xfrm>
          <a:noFill/>
        </p:spPr>
        <p:txBody>
          <a:bodyPr>
            <a:normAutofit fontScale="92500" lnSpcReduction="10000"/>
          </a:bodyPr>
          <a:lstStyle/>
          <a:p>
            <a:pPr>
              <a:buNone/>
            </a:pPr>
            <a:r>
              <a:rPr lang="tr-TR" b="1" dirty="0" smtClean="0">
                <a:solidFill>
                  <a:schemeClr val="accent4">
                    <a:lumMod val="20000"/>
                    <a:lumOff val="80000"/>
                  </a:schemeClr>
                </a:solidFill>
              </a:rPr>
              <a:t>    Alıcıyı </a:t>
            </a:r>
            <a:r>
              <a:rPr lang="tr-TR" b="1" dirty="0" smtClean="0">
                <a:solidFill>
                  <a:schemeClr val="accent4">
                    <a:lumMod val="20000"/>
                    <a:lumOff val="80000"/>
                  </a:schemeClr>
                </a:solidFill>
              </a:rPr>
              <a:t>Harekete Geçirme İşlevi</a:t>
            </a:r>
            <a:r>
              <a:rPr lang="tr-TR" dirty="0" smtClean="0"/>
              <a:t/>
            </a:r>
            <a:br>
              <a:rPr lang="tr-TR" dirty="0" smtClean="0"/>
            </a:br>
            <a:r>
              <a:rPr lang="tr-TR" dirty="0" smtClean="0"/>
              <a:t/>
            </a:r>
            <a:br>
              <a:rPr lang="tr-TR" dirty="0" smtClean="0"/>
            </a:br>
            <a:r>
              <a:rPr lang="tr-TR" dirty="0" smtClean="0">
                <a:latin typeface="Calibri" pitchFamily="34" charset="0"/>
              </a:rPr>
              <a:t>İleti, alıcıyı harekete geçirmek üzere düzenlenmiştir. İletinin bir çeşit çağrı işlevi gördüğü bu işlevde amaç, alıcıda bir tepki ve davranış değişikliği yaratmaktır. Propaganda amaçlı siyasi söylevler, reklam metinleri, genelgeler, el ilanları genellikle dilin bu işleviyle oluşturulur. Dilin alıcıyı harekete geçirme işleviyle hazırlanan metinlerde gönderici, alıcıyı işin içine sokmayı, onu sorgulamayı ister. </a:t>
            </a:r>
            <a:br>
              <a:rPr lang="tr-TR" dirty="0" smtClean="0">
                <a:latin typeface="Calibri" pitchFamily="34" charset="0"/>
              </a:rPr>
            </a:br>
            <a:r>
              <a:rPr lang="tr-TR" dirty="0" smtClean="0">
                <a:latin typeface="Calibri" pitchFamily="34" charset="0"/>
              </a:rPr>
              <a:t/>
            </a:r>
            <a:br>
              <a:rPr lang="tr-TR" dirty="0" smtClean="0">
                <a:latin typeface="Calibri" pitchFamily="34" charset="0"/>
              </a:rPr>
            </a:br>
            <a:r>
              <a:rPr lang="tr-TR" dirty="0" smtClean="0">
                <a:latin typeface="Calibri" pitchFamily="34" charset="0"/>
              </a:rPr>
              <a:t>“Sınıfı hemen terk et!”</a:t>
            </a:r>
            <a:br>
              <a:rPr lang="tr-TR" dirty="0" smtClean="0">
                <a:latin typeface="Calibri" pitchFamily="34" charset="0"/>
              </a:rPr>
            </a:br>
            <a:r>
              <a:rPr lang="tr-TR" dirty="0" smtClean="0">
                <a:latin typeface="Calibri" pitchFamily="34" charset="0"/>
              </a:rPr>
              <a:t>“Hemen buradan gidelim”</a:t>
            </a:r>
            <a:br>
              <a:rPr lang="tr-TR" dirty="0" smtClean="0">
                <a:latin typeface="Calibri" pitchFamily="34" charset="0"/>
              </a:rPr>
            </a:br>
            <a:endParaRPr lang="tr-TR" dirty="0">
              <a:latin typeface="Calibri" pitchFamily="34" charset="0"/>
            </a:endParaRPr>
          </a:p>
        </p:txBody>
      </p:sp>
    </p:spTree>
  </p:cSld>
  <p:clrMapOvr>
    <a:masterClrMapping/>
  </p:clrMapOvr>
  <p:transition spd="med">
    <p:wipe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642918"/>
            <a:ext cx="8229600" cy="5811890"/>
          </a:xfrm>
        </p:spPr>
        <p:txBody>
          <a:bodyPr>
            <a:normAutofit fontScale="92500" lnSpcReduction="20000"/>
          </a:bodyPr>
          <a:lstStyle/>
          <a:p>
            <a:pPr>
              <a:buNone/>
            </a:pPr>
            <a:r>
              <a:rPr lang="tr-TR" dirty="0" smtClean="0"/>
              <a:t>     </a:t>
            </a:r>
            <a:r>
              <a:rPr lang="tr-TR" sz="3800"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Kanalı </a:t>
            </a:r>
            <a:r>
              <a:rPr lang="tr-TR" sz="3800"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Kontrol İşlevi</a:t>
            </a:r>
            <a:r>
              <a:rPr lang="tr-TR" dirty="0" smtClean="0"/>
              <a:t/>
            </a:r>
            <a:br>
              <a:rPr lang="tr-TR" dirty="0" smtClean="0"/>
            </a:br>
            <a:r>
              <a:rPr lang="tr-TR" dirty="0" smtClean="0"/>
              <a:t/>
            </a:r>
            <a:br>
              <a:rPr lang="tr-TR" dirty="0" smtClean="0"/>
            </a:br>
            <a:r>
              <a:rPr lang="tr-TR" dirty="0" smtClean="0">
                <a:latin typeface="Calibri" pitchFamily="34" charset="0"/>
              </a:rPr>
              <a:t>Bir ileti, kanalın iletiyi iletmeye uygun olup olmadığını öğrenmek amacıyla düzenlenmişse, dil, kanalı kontrol işlevinde kullanılmıştır. Gönderici ile alıcı arasındaki iletişimin kurulmasını, sürdürülmesini ya da kesilmesini sağlayan bu işlevde iletinin içeriğinden çok iletişimin devam ettirilmesi olgusu ağır basar. Törenlerde, uzun söylevlerde, aile yakınları ya da sevgililer arasındaki konuşmalarda dilin kanalı kontrol işlevi sıkça kullanılır.</a:t>
            </a:r>
            <a:br>
              <a:rPr lang="tr-TR" dirty="0" smtClean="0">
                <a:latin typeface="Calibri" pitchFamily="34" charset="0"/>
              </a:rPr>
            </a:br>
            <a:r>
              <a:rPr lang="tr-TR" dirty="0" smtClean="0">
                <a:latin typeface="Calibri" pitchFamily="34" charset="0"/>
              </a:rPr>
              <a:t/>
            </a:r>
            <a:br>
              <a:rPr lang="tr-TR" dirty="0" smtClean="0">
                <a:latin typeface="Calibri" pitchFamily="34" charset="0"/>
              </a:rPr>
            </a:br>
            <a:r>
              <a:rPr lang="tr-TR" dirty="0" smtClean="0">
                <a:latin typeface="Calibri" pitchFamily="34" charset="0"/>
              </a:rPr>
              <a:t>“Beni anladınız, değil mi?”</a:t>
            </a:r>
            <a:r>
              <a:rPr lang="tr-TR" dirty="0" smtClean="0"/>
              <a:t/>
            </a:r>
            <a:br>
              <a:rPr lang="tr-TR" dirty="0" smtClean="0"/>
            </a:br>
            <a:r>
              <a:rPr lang="tr-TR" dirty="0" smtClean="0"/>
              <a:t/>
            </a:r>
            <a:br>
              <a:rPr lang="tr-TR" dirty="0" smtClean="0"/>
            </a:br>
            <a:endParaRPr lang="tr-TR" dirty="0"/>
          </a:p>
        </p:txBody>
      </p:sp>
    </p:spTree>
  </p:cSld>
  <p:clrMapOvr>
    <a:masterClrMapping/>
  </p:clrMapOvr>
  <p:transition spd="med">
    <p:wipe dir="d"/>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anlı">
  <a:themeElements>
    <a:clrScheme name="Canlı">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Canlı">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Canlı">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336</TotalTime>
  <Words>805</Words>
  <Application>Microsoft Office PowerPoint</Application>
  <PresentationFormat>Ekran Gösterisi (4:3)</PresentationFormat>
  <Paragraphs>68</Paragraphs>
  <Slides>22</Slides>
  <Notes>0</Notes>
  <HiddenSlides>0</HiddenSlides>
  <MMClips>0</MMClips>
  <ScaleCrop>false</ScaleCrop>
  <HeadingPairs>
    <vt:vector size="4" baseType="variant">
      <vt:variant>
        <vt:lpstr>Tema</vt:lpstr>
      </vt:variant>
      <vt:variant>
        <vt:i4>1</vt:i4>
      </vt:variant>
      <vt:variant>
        <vt:lpstr>Slayt Başlıkları</vt:lpstr>
      </vt:variant>
      <vt:variant>
        <vt:i4>22</vt:i4>
      </vt:variant>
    </vt:vector>
  </HeadingPairs>
  <TitlesOfParts>
    <vt:vector size="23" baseType="lpstr">
      <vt:lpstr>Canlı</vt:lpstr>
      <vt:lpstr>İNSAN,İLETİŞİM VE DİL</vt:lpstr>
      <vt:lpstr>DİL NEDİR?</vt:lpstr>
      <vt:lpstr>Slayt 3</vt:lpstr>
      <vt:lpstr>Slayt 4</vt:lpstr>
      <vt:lpstr>Slayt 5</vt:lpstr>
      <vt:lpstr>DİLİN İŞLEVLERİ</vt:lpstr>
      <vt:lpstr>Slayt 7</vt:lpstr>
      <vt:lpstr>Slayt 8</vt:lpstr>
      <vt:lpstr>Slayt 9</vt:lpstr>
      <vt:lpstr>Slayt 10</vt:lpstr>
      <vt:lpstr>Slayt 11</vt:lpstr>
      <vt:lpstr>DİLİN OLUŞUMU</vt:lpstr>
      <vt:lpstr>Slayt 13</vt:lpstr>
      <vt:lpstr>Slayt 14</vt:lpstr>
      <vt:lpstr>Slayt 15</vt:lpstr>
      <vt:lpstr>Slayt 16</vt:lpstr>
      <vt:lpstr>İNSAN VE DİL</vt:lpstr>
      <vt:lpstr>İNSAN VE DİL</vt:lpstr>
      <vt:lpstr>Slayt 19</vt:lpstr>
      <vt:lpstr>İLETİŞİM NEDİR?</vt:lpstr>
      <vt:lpstr>Slayt 21</vt:lpstr>
      <vt:lpstr>KAYNAKÇA</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DATATEKNIK</dc:creator>
  <cp:lastModifiedBy>IKIZLER</cp:lastModifiedBy>
  <cp:revision>34</cp:revision>
  <dcterms:created xsi:type="dcterms:W3CDTF">2012-09-29T12:58:25Z</dcterms:created>
  <dcterms:modified xsi:type="dcterms:W3CDTF">2012-10-01T18:38:13Z</dcterms:modified>
</cp:coreProperties>
</file>